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9144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t>Hello my name is George Orfanidis and throughout this summer I was working on a project with </a:t>
            </a:r>
            <a:r>
              <a:rPr lang="en-US"/>
              <a:t>title</a:t>
            </a:r>
            <a:r>
              <a:rPr lang="en-US"/>
              <a:t> … </a:t>
            </a:r>
            <a:endParaRPr/>
          </a:p>
        </p:txBody>
      </p:sp>
      <p:sp>
        <p:nvSpPr>
          <p:cNvPr id="83" name="Google Shape;8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5306dae674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g5306dae674_0_5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824bef9187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solidFill>
                  <a:schemeClr val="dk1"/>
                </a:solidFill>
              </a:rPr>
              <a:t>With regard to targeting based on demographics, after a thorough literature review we have created </a:t>
            </a:r>
            <a:r>
              <a:rPr lang="en-US">
                <a:solidFill>
                  <a:schemeClr val="dk1"/>
                </a:solidFill>
              </a:rPr>
              <a:t>demographic</a:t>
            </a:r>
            <a:r>
              <a:rPr lang="en-US">
                <a:solidFill>
                  <a:schemeClr val="dk1"/>
                </a:solidFill>
              </a:rPr>
              <a:t> profiles based on people who are more relevant or have a greater interest in specific transportation projects. For example, consider people who regularly use public transportation to go to work,  their feedback on a new public </a:t>
            </a:r>
            <a:r>
              <a:rPr lang="en-US">
                <a:solidFill>
                  <a:schemeClr val="dk1"/>
                </a:solidFill>
              </a:rPr>
              <a:t>transportation</a:t>
            </a:r>
            <a:r>
              <a:rPr lang="en-US">
                <a:solidFill>
                  <a:schemeClr val="dk1"/>
                </a:solidFill>
              </a:rPr>
              <a:t> project may be more applicable.The two categories that have been studied are public transit and commuting by car. </a:t>
            </a:r>
            <a:r>
              <a:rPr lang="en-US">
                <a:solidFill>
                  <a:schemeClr val="dk1"/>
                </a:solidFill>
              </a:rPr>
              <a:t>The first category can be used to target people that are relevant to a public transportation project while the second category covers transportation projects that mainly affect stakeholders that use automobiles for commuting.</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US">
                <a:solidFill>
                  <a:schemeClr val="dk1"/>
                </a:solidFill>
              </a:rPr>
              <a:t>Overlaying the drive-time polygons with specific demographic data from the American Community Survey we constructed a hotspot layer that includes areas that have </a:t>
            </a:r>
            <a:r>
              <a:rPr lang="en-US">
                <a:solidFill>
                  <a:schemeClr val="dk1"/>
                </a:solidFill>
              </a:rPr>
              <a:t>high concentration of stakeholders with the </a:t>
            </a:r>
            <a:r>
              <a:rPr lang="en-US">
                <a:solidFill>
                  <a:schemeClr val="dk1"/>
                </a:solidFill>
              </a:rPr>
              <a:t>specific</a:t>
            </a:r>
            <a:r>
              <a:rPr lang="en-US">
                <a:solidFill>
                  <a:schemeClr val="dk1"/>
                </a:solidFill>
              </a:rPr>
              <a:t> demographic characteristics we have identified and are within the outer drive time border.</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p:txBody>
      </p:sp>
      <p:sp>
        <p:nvSpPr>
          <p:cNvPr id="174" name="Google Shape;174;g824bef9187_0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306dae674_0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5306dae674_0_5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306dae67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It would be very time consuming to individually run the spatial and geographical tools and utilize their results to structure advertising campaigns for several transportation projects. Consequently, Robotic Process Automation will be used to create targeted advertising in the most efficient way. Robotic Process Automation, RPA stands at the process-driven side of the continuum known as Artificial Intelligence. Along with Robotics and Artificial Intelligence technology, scientists and software developers have also constructed programs whose aim is to automate repetitive tasks.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RPA will call up the corresponding spatial and demographic analysis scripts that will run on ArcGIS Pro. The results of the scripts will be saved locally for future use by the RPA. Then, the  automated script will locate the csv files with the outcome of the analysis and use them as input in order to set up the location targeting and achieve our </a:t>
            </a:r>
            <a:r>
              <a:rPr lang="en-US">
                <a:solidFill>
                  <a:schemeClr val="dk1"/>
                </a:solidFill>
              </a:rPr>
              <a:t>advertising</a:t>
            </a:r>
            <a:r>
              <a:rPr lang="en-US">
                <a:solidFill>
                  <a:schemeClr val="dk1"/>
                </a:solidFill>
              </a:rPr>
              <a:t> goals.</a:t>
            </a:r>
            <a:endParaRPr>
              <a:solidFill>
                <a:schemeClr val="dk1"/>
              </a:solidFill>
            </a:endParaRPr>
          </a:p>
          <a:p>
            <a:pPr indent="0" lvl="0" marL="0" rtl="0" algn="l">
              <a:lnSpc>
                <a:spcPct val="115000"/>
              </a:lnSpc>
              <a:spcBef>
                <a:spcPts val="0"/>
              </a:spcBef>
              <a:spcAft>
                <a:spcPts val="0"/>
              </a:spcAft>
              <a:buNone/>
            </a:pPr>
            <a:r>
              <a:t/>
            </a:r>
            <a:endParaRPr/>
          </a:p>
        </p:txBody>
      </p:sp>
      <p:sp>
        <p:nvSpPr>
          <p:cNvPr id="194" name="Google Shape;194;g5306dae674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5306dae67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US">
                <a:solidFill>
                  <a:schemeClr val="dk1"/>
                </a:solidFill>
              </a:rPr>
              <a:t>Goal 1: Target local stakeholders</a:t>
            </a:r>
            <a:endParaRPr b="1">
              <a:solidFill>
                <a:schemeClr val="dk1"/>
              </a:solidFill>
            </a:endParaRPr>
          </a:p>
          <a:p>
            <a:pPr indent="0" lvl="0" marL="0" rtl="0" algn="l">
              <a:lnSpc>
                <a:spcPct val="115000"/>
              </a:lnSpc>
              <a:spcBef>
                <a:spcPts val="0"/>
              </a:spcBef>
              <a:spcAft>
                <a:spcPts val="0"/>
              </a:spcAft>
              <a:buNone/>
            </a:pPr>
            <a:r>
              <a:rPr lang="en-US">
                <a:solidFill>
                  <a:schemeClr val="dk1"/>
                </a:solidFill>
              </a:rPr>
              <a:t>We aim to target stakeholders whose house is located in close proximity to the project’s site and as a result, they will be centrally affected by the implementation of the proposed project. The shortest drive-time polygon will be imported in our exclusion method and in relation to the Google Ads targeting option “People in or regularly in your targeted locations” we aim to only target local stakeholders.  Additionally, the “ad projection time” option will be utilized to further restrict the pool of stakeholders that are eligible to receive the ad. For instance, since the specified campaign aims to target people that live there, it will be projected between 7 pm and 12 pm, a time period that most companies are closed and consequently employees have returned to their residences.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So, </a:t>
            </a:r>
            <a:r>
              <a:rPr lang="en-US">
                <a:solidFill>
                  <a:schemeClr val="dk1"/>
                </a:solidFill>
              </a:rPr>
              <a:t>combining</a:t>
            </a:r>
            <a:r>
              <a:rPr lang="en-US">
                <a:solidFill>
                  <a:schemeClr val="dk1"/>
                </a:solidFill>
              </a:rPr>
              <a:t> our exclusion method with the available targeting option “people in or regularly in” we are sure that only stakeholders that are </a:t>
            </a:r>
            <a:r>
              <a:rPr lang="en-US">
                <a:solidFill>
                  <a:schemeClr val="dk1"/>
                </a:solidFill>
              </a:rPr>
              <a:t>centrally</a:t>
            </a:r>
            <a:r>
              <a:rPr lang="en-US">
                <a:solidFill>
                  <a:schemeClr val="dk1"/>
                </a:solidFill>
              </a:rPr>
              <a:t> affected will be targeted </a:t>
            </a:r>
            <a:endParaRPr>
              <a:solidFill>
                <a:schemeClr val="dk1"/>
              </a:solidFill>
            </a:endParaRPr>
          </a:p>
          <a:p>
            <a:pPr indent="0" lvl="0" marL="0" rtl="0" algn="l">
              <a:lnSpc>
                <a:spcPct val="115000"/>
              </a:lnSpc>
              <a:spcBef>
                <a:spcPts val="0"/>
              </a:spcBef>
              <a:spcAft>
                <a:spcPts val="0"/>
              </a:spcAft>
              <a:buNone/>
            </a:pPr>
            <a:r>
              <a:t/>
            </a:r>
            <a:endParaRPr/>
          </a:p>
        </p:txBody>
      </p:sp>
      <p:sp>
        <p:nvSpPr>
          <p:cNvPr id="209" name="Google Shape;209;g5306dae674_0_2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306dae674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US">
                <a:solidFill>
                  <a:schemeClr val="dk1"/>
                </a:solidFill>
              </a:rPr>
              <a:t>Goal 2: Target nonlocal stakeholders that are related to the transportation project site  </a:t>
            </a:r>
            <a:endParaRPr b="1">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We aim to target migratorily affected stakeholders that regularly commute to the projects’ site.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The Google Ads targeting option “People in or regularly in your targeted locations”, as its name says, will send advertisements to people that are often in the center (inside the red circle). </a:t>
            </a:r>
            <a:r>
              <a:rPr lang="en-US" sz="1350">
                <a:solidFill>
                  <a:schemeClr val="dk1"/>
                </a:solidFill>
                <a:highlight>
                  <a:srgbClr val="FFFFFF"/>
                </a:highlight>
                <a:latin typeface="Roboto"/>
                <a:ea typeface="Roboto"/>
                <a:cs typeface="Roboto"/>
                <a:sym typeface="Roboto"/>
              </a:rPr>
              <a:t>Instead of showing ads to people only when they are physically located in the targeted location, it will also be possible to send them to people who regularly commute or travel to the targeted locations even when they aren’t physically there. However, if they are not physically in the red circle, they will still have to be inside the bounds of the drive time polygons. If they are outside the outer green ring they are in the excluded regions and there is no way of them receiving the ad no matter how much they travel to the center.</a:t>
            </a:r>
            <a:endParaRPr>
              <a:solidFill>
                <a:schemeClr val="dk1"/>
              </a:solidFill>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
        <p:nvSpPr>
          <p:cNvPr id="220" name="Google Shape;220;g5306dae674_0_2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306dae674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solidFill>
                  <a:schemeClr val="dk1"/>
                </a:solidFill>
              </a:rPr>
              <a:t>The final goal will be to target stakeholders …</a:t>
            </a:r>
            <a:endParaRPr>
              <a:solidFill>
                <a:schemeClr val="dk1"/>
              </a:solidFill>
            </a:endParaRPr>
          </a:p>
          <a:p>
            <a:pPr indent="0" lvl="0" marL="0" rtl="0" algn="l">
              <a:lnSpc>
                <a:spcPct val="115000"/>
              </a:lnSpc>
              <a:spcBef>
                <a:spcPts val="0"/>
              </a:spcBef>
              <a:spcAft>
                <a:spcPts val="0"/>
              </a:spcAft>
              <a:buNone/>
            </a:pPr>
            <a:r>
              <a:rPr lang="en-US">
                <a:solidFill>
                  <a:schemeClr val="dk1"/>
                </a:solidFill>
              </a:rPr>
              <a:t>In order to meet this goal both the exclusion and </a:t>
            </a:r>
            <a:r>
              <a:rPr lang="en-US">
                <a:solidFill>
                  <a:schemeClr val="dk1"/>
                </a:solidFill>
              </a:rPr>
              <a:t>demographic</a:t>
            </a:r>
            <a:r>
              <a:rPr lang="en-US">
                <a:solidFill>
                  <a:schemeClr val="dk1"/>
                </a:solidFill>
              </a:rPr>
              <a:t> tool will be used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Again the outer drive-time polygon will be imported in the exclusion tool but now demographic analysis will be added to further identify stakeholders that have a greater interest in the proposed transportation project and are either centrally or migratorily affected.</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As you can see in the graph the red areas are locations that have high concentrations of stakeholders with the specific demographic characteristics we have identified in our literature review.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t/>
            </a:r>
            <a:endParaRPr/>
          </a:p>
        </p:txBody>
      </p:sp>
      <p:sp>
        <p:nvSpPr>
          <p:cNvPr id="233" name="Google Shape;233;g5306dae674_0_29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5306dae674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g5306dae674_0_5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824bef9187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solidFill>
                  <a:schemeClr val="dk1"/>
                </a:solidFill>
              </a:rPr>
              <a:t>Once the affected and relevant stakeholders have been attracted they will be directed to the personalised Spatial Engagement Portal (SPEP). The SPEP portal will be implemented with ArcGIS Story Maps and Surveys123. Its aim is to provide detailed information and engage the stakeholders with the perceived project outcomes through a user  friendly, highly engaging interface [proposal]. Additionally, the attracted stakeholders will be able to provide their feedback on the project and any suggestions that they may have. Finally, they will be asked to complete a quick survey that will help us evaluate our innovative public outreach and engagement approach.</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
        <p:nvSpPr>
          <p:cNvPr id="254" name="Google Shape;254;g824bef9187_0_1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824bef918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g824bef9187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306dae6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rPr>
              <a:t>As a part of the project development phase, the public outreach and engagement stage is one of the most important parts of transportation project planning. At this stage, the public is informed about the future plans, the benefits for the broader community are explained and direct and indirect feedback is gathered. Organizing and implementing public hearings, while effective, falls short on involving all stakeholder groups who would be affected by the implemented project. One of the reasons for that is the difficulty in identifying and engaging certain transportation project stakeholders.</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t/>
            </a:r>
            <a:endParaRPr/>
          </a:p>
        </p:txBody>
      </p:sp>
      <p:sp>
        <p:nvSpPr>
          <p:cNvPr id="92" name="Google Shape;92;g5306dae674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824bef918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AutoNum type="arabicPeriod"/>
            </a:pPr>
            <a:r>
              <a:rPr lang="en-US">
                <a:solidFill>
                  <a:schemeClr val="dk1"/>
                </a:solidFill>
              </a:rPr>
              <a:t>Data from previous outreach and engagement campaigns has revealed some public representation flaws. Local stakeholders are more likely to attend public hearings compared to those who are commuting stakeholders.  This creates a one-sided perspective that may not reveal </a:t>
            </a:r>
            <a:r>
              <a:rPr lang="en-US">
                <a:solidFill>
                  <a:schemeClr val="dk1"/>
                </a:solidFill>
              </a:rPr>
              <a:t>the actual value (or lack thereof) of the proposed transportation project. </a:t>
            </a:r>
            <a:r>
              <a:rPr lang="en-US">
                <a:solidFill>
                  <a:schemeClr val="dk1"/>
                </a:solidFill>
              </a:rPr>
              <a:t> </a:t>
            </a:r>
            <a:endParaRPr>
              <a:solidFill>
                <a:schemeClr val="dk1"/>
              </a:solidFill>
            </a:endParaRPr>
          </a:p>
          <a:p>
            <a:pPr indent="0" lvl="0" marL="457200" rtl="0" algn="l">
              <a:lnSpc>
                <a:spcPct val="115000"/>
              </a:lnSpc>
              <a:spcBef>
                <a:spcPts val="0"/>
              </a:spcBef>
              <a:spcAft>
                <a:spcPts val="0"/>
              </a:spcAft>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US">
                <a:solidFill>
                  <a:schemeClr val="dk1"/>
                </a:solidFill>
              </a:rPr>
              <a:t>Additionally, participation data has revealed that many people get involved in the planning process to push back the actualization of a project simply because they do not want constructions near their location. </a:t>
            </a:r>
            <a:r>
              <a:rPr lang="en-US">
                <a:solidFill>
                  <a:schemeClr val="dk1"/>
                </a:solidFill>
              </a:rPr>
              <a:t> Evidently, it is important to identify stakeholders that have honest interest in the outcome of the project.</a:t>
            </a:r>
            <a:endParaRPr>
              <a:solidFill>
                <a:schemeClr val="dk1"/>
              </a:solidFill>
            </a:endParaRPr>
          </a:p>
          <a:p>
            <a:pPr indent="0" lvl="0" marL="45720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The overall purpose and effort of identifying stakeholders and appropriately targeting them is to have an equal, fair, and full representation of people involved with and making decisions for a given transportation project.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p>
        </p:txBody>
      </p:sp>
      <p:sp>
        <p:nvSpPr>
          <p:cNvPr id="110" name="Google Shape;110;g824bef9187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824bef918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So, the main question that arises is how ...</a:t>
            </a:r>
            <a:endParaRPr/>
          </a:p>
        </p:txBody>
      </p:sp>
      <p:sp>
        <p:nvSpPr>
          <p:cNvPr id="117" name="Google Shape;117;g824bef9187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824bef9187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The answer to this question is rooted in location and demographic analysis.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solidFill>
                  <a:schemeClr val="dk1"/>
                </a:solidFill>
              </a:rPr>
              <a:t>Here is an overview of the public outreach and engagement method we developed to efficiently identify and </a:t>
            </a:r>
            <a:r>
              <a:rPr lang="en-US">
                <a:solidFill>
                  <a:schemeClr val="dk1"/>
                </a:solidFill>
              </a:rPr>
              <a:t>target</a:t>
            </a:r>
            <a:r>
              <a:rPr lang="en-US">
                <a:solidFill>
                  <a:schemeClr val="dk1"/>
                </a:solidFill>
              </a:rPr>
              <a:t> affected transportation stakeholders</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US"/>
              <a:t>M</a:t>
            </a:r>
            <a:r>
              <a:rPr lang="en-US"/>
              <a:t>ultiple online </a:t>
            </a:r>
            <a:r>
              <a:rPr lang="en-US"/>
              <a:t>advertising</a:t>
            </a:r>
            <a:r>
              <a:rPr lang="en-US"/>
              <a:t> </a:t>
            </a:r>
            <a:r>
              <a:rPr lang="en-US"/>
              <a:t>campaigns will be created by an automation tool called RPA.</a:t>
            </a:r>
            <a:r>
              <a:rPr lang="en-US"/>
              <a:t> Demographic concentration analysis in </a:t>
            </a:r>
            <a:r>
              <a:rPr lang="en-US"/>
              <a:t>conjunction</a:t>
            </a:r>
            <a:r>
              <a:rPr lang="en-US"/>
              <a:t> with spatial analysis will be used to determine the areas of interest. Finally, targeted stakeholders will be directed to a personalized portal that will inform them about the proposed project. They will also be able to express their opinion by submitting a form. </a:t>
            </a:r>
            <a:endParaRPr/>
          </a:p>
        </p:txBody>
      </p:sp>
      <p:sp>
        <p:nvSpPr>
          <p:cNvPr id="124" name="Google Shape;124;g824bef9187_0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5306dae674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g5306dae674_0_5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824bef918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rPr>
              <a:t>Our tool will use Network analysis and driving polygons with demographic data that has been previously created (Pala, Xena, 2019). We aim to utilize those driving polygons to determine the locations of interest by further spatial and demographic analysis.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Drive-time polygons b</a:t>
            </a:r>
            <a:r>
              <a:rPr lang="en-US">
                <a:solidFill>
                  <a:schemeClr val="dk1"/>
                </a:solidFill>
              </a:rPr>
              <a:t>asically depict how far someone can reach in a specified amount of time if he or she is driving under the speed limits.</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US">
                <a:solidFill>
                  <a:schemeClr val="dk1"/>
                </a:solidFill>
              </a:rPr>
              <a:t>The initial phase was to collect relevant data to conduct network analysis. Road data was collected from different categories to form the transportation network. Moreover, demographic data from the American Community Survey (ACS) was incorporated to estimate the population of a specific demographic category within the borders of the driving polygon. Finally, the project’s location was used as the center of the driving polygons (Figure 1).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
        <p:nvSpPr>
          <p:cNvPr id="142" name="Google Shape;142;g824bef9187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5306dae674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g5306dae674_0_5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824bef9187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solidFill>
                  <a:schemeClr val="dk1"/>
                </a:solidFill>
              </a:rPr>
              <a:t>The drive-time polygons will be used to identify the regions of interest for a specified transportation project.  The outer drive-time polygon will determine the last area for targeting. Everything outside of that border will be considered irrelevant for targeting and as a result, will be excluded. We assume that people outside that region won’t be affected since they are far away from the project’s site (more than an hour away).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The most effective way to map </a:t>
            </a:r>
            <a:r>
              <a:rPr lang="en-US">
                <a:solidFill>
                  <a:schemeClr val="dk1"/>
                </a:solidFill>
              </a:rPr>
              <a:t>the drive-time polygons </a:t>
            </a:r>
            <a:r>
              <a:rPr lang="en-US">
                <a:solidFill>
                  <a:schemeClr val="dk1"/>
                </a:solidFill>
              </a:rPr>
              <a:t>as accurately as possible is by the use of Zip Codes. Our location script, firstly identifies what Zipcodes have their center in the driving polygon.. Then,the rest of North Carolina Zip Codes that are not within the boundaries of the polygon are marked for exclusion. Because Zip Codes spread out across multiple counties it was not viable to exclude broader geographic groups after we have identified the zip codes that map the drive-time polygons. Finally, all the other states and countries will be excluded to give us the final area of interest.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
        <p:nvSpPr>
          <p:cNvPr id="158" name="Google Shape;158;g824bef9187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2" name="Shape 12"/>
        <p:cNvGrpSpPr/>
        <p:nvPr/>
      </p:nvGrpSpPr>
      <p:grpSpPr>
        <a:xfrm>
          <a:off x="0" y="0"/>
          <a:ext cx="0" cy="0"/>
          <a:chOff x="0" y="0"/>
          <a:chExt cx="0" cy="0"/>
        </a:xfrm>
      </p:grpSpPr>
      <p:sp>
        <p:nvSpPr>
          <p:cNvPr id="13" name="Google Shape;13;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4" name="Google Shape;14;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algn="ctr">
              <a:spcBef>
                <a:spcPts val="480"/>
              </a:spcBef>
              <a:spcAft>
                <a:spcPts val="0"/>
              </a:spcAft>
              <a:buClr>
                <a:srgbClr val="888888"/>
              </a:buClr>
              <a:buSzPts val="2400"/>
              <a:buNone/>
              <a:defRPr>
                <a:solidFill>
                  <a:srgbClr val="888888"/>
                </a:solidFill>
              </a:defRPr>
            </a:lvl1pPr>
            <a:lvl2pPr lvl="1" algn="ctr">
              <a:spcBef>
                <a:spcPts val="480"/>
              </a:spcBef>
              <a:spcAft>
                <a:spcPts val="0"/>
              </a:spcAft>
              <a:buClr>
                <a:srgbClr val="888888"/>
              </a:buClr>
              <a:buSzPts val="2400"/>
              <a:buNone/>
              <a:defRPr>
                <a:solidFill>
                  <a:srgbClr val="888888"/>
                </a:solidFill>
              </a:defRPr>
            </a:lvl2pPr>
            <a:lvl3pPr lvl="2" algn="ctr">
              <a:spcBef>
                <a:spcPts val="360"/>
              </a:spcBef>
              <a:spcAft>
                <a:spcPts val="0"/>
              </a:spcAft>
              <a:buClr>
                <a:srgbClr val="888888"/>
              </a:buClr>
              <a:buSzPts val="1800"/>
              <a:buNone/>
              <a:defRPr>
                <a:solidFill>
                  <a:srgbClr val="888888"/>
                </a:solidFill>
              </a:defRPr>
            </a:lvl3pPr>
            <a:lvl4pPr lvl="3" algn="ctr">
              <a:spcBef>
                <a:spcPts val="280"/>
              </a:spcBef>
              <a:spcAft>
                <a:spcPts val="0"/>
              </a:spcAft>
              <a:buClr>
                <a:srgbClr val="888888"/>
              </a:buClr>
              <a:buSzPts val="14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5" name="Google Shape;15;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69" name="Shape 69"/>
        <p:cNvGrpSpPr/>
        <p:nvPr/>
      </p:nvGrpSpPr>
      <p:grpSpPr>
        <a:xfrm>
          <a:off x="0" y="0"/>
          <a:ext cx="0" cy="0"/>
          <a:chOff x="0" y="0"/>
          <a:chExt cx="0" cy="0"/>
        </a:xfrm>
      </p:grpSpPr>
      <p:sp>
        <p:nvSpPr>
          <p:cNvPr id="70" name="Google Shape;70;p11"/>
          <p:cNvSpPr txBox="1"/>
          <p:nvPr>
            <p:ph type="title"/>
          </p:nvPr>
        </p:nvSpPr>
        <p:spPr>
          <a:xfrm>
            <a:off x="457200" y="900113"/>
            <a:ext cx="8229600" cy="1068387"/>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1" name="Google Shape;71;p11"/>
          <p:cNvSpPr txBox="1"/>
          <p:nvPr>
            <p:ph idx="1" type="body"/>
          </p:nvPr>
        </p:nvSpPr>
        <p:spPr>
          <a:xfrm rot="5400000">
            <a:off x="3020218" y="459581"/>
            <a:ext cx="3103563"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2" name="Google Shape;72;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5" name="Shape 75"/>
        <p:cNvGrpSpPr/>
        <p:nvPr/>
      </p:nvGrpSpPr>
      <p:grpSpPr>
        <a:xfrm>
          <a:off x="0" y="0"/>
          <a:ext cx="0" cy="0"/>
          <a:chOff x="0" y="0"/>
          <a:chExt cx="0" cy="0"/>
        </a:xfrm>
      </p:grpSpPr>
      <p:sp>
        <p:nvSpPr>
          <p:cNvPr id="76" name="Google Shape;76;p12"/>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7" name="Google Shape;77;p12"/>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8" name="Google Shape;78;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8" name="Shape 18"/>
        <p:cNvGrpSpPr/>
        <p:nvPr/>
      </p:nvGrpSpPr>
      <p:grpSpPr>
        <a:xfrm>
          <a:off x="0" y="0"/>
          <a:ext cx="0" cy="0"/>
          <a:chOff x="0" y="0"/>
          <a:chExt cx="0" cy="0"/>
        </a:xfrm>
      </p:grpSpPr>
      <p:sp>
        <p:nvSpPr>
          <p:cNvPr id="19" name="Google Shape;19;p3"/>
          <p:cNvSpPr txBox="1"/>
          <p:nvPr>
            <p:ph type="title"/>
          </p:nvPr>
        </p:nvSpPr>
        <p:spPr>
          <a:xfrm>
            <a:off x="457200" y="900113"/>
            <a:ext cx="8229600" cy="1068387"/>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0" name="Google Shape;20;p3"/>
          <p:cNvSpPr txBox="1"/>
          <p:nvPr>
            <p:ph idx="1" type="body"/>
          </p:nvPr>
        </p:nvSpPr>
        <p:spPr>
          <a:xfrm>
            <a:off x="457200" y="3022600"/>
            <a:ext cx="8229600" cy="3103563"/>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1" name="Google Shape;21;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4" name="Shape 24"/>
        <p:cNvGrpSpPr/>
        <p:nvPr/>
      </p:nvGrpSpPr>
      <p:grpSpPr>
        <a:xfrm>
          <a:off x="0" y="0"/>
          <a:ext cx="0" cy="0"/>
          <a:chOff x="0" y="0"/>
          <a:chExt cx="0" cy="0"/>
        </a:xfrm>
      </p:grpSpPr>
      <p:sp>
        <p:nvSpPr>
          <p:cNvPr id="25" name="Google Shape;25;p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6" name="Google Shape;26;p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27" name="Google Shape;27;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0" name="Shape 30"/>
        <p:cNvGrpSpPr/>
        <p:nvPr/>
      </p:nvGrpSpPr>
      <p:grpSpPr>
        <a:xfrm>
          <a:off x="0" y="0"/>
          <a:ext cx="0" cy="0"/>
          <a:chOff x="0" y="0"/>
          <a:chExt cx="0" cy="0"/>
        </a:xfrm>
      </p:grpSpPr>
      <p:sp>
        <p:nvSpPr>
          <p:cNvPr id="31" name="Google Shape;31;p5"/>
          <p:cNvSpPr txBox="1"/>
          <p:nvPr>
            <p:ph type="title"/>
          </p:nvPr>
        </p:nvSpPr>
        <p:spPr>
          <a:xfrm>
            <a:off x="457200" y="900113"/>
            <a:ext cx="8229600" cy="1068387"/>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2" name="Google Shape;32;p5"/>
          <p:cNvSpPr txBox="1"/>
          <p:nvPr>
            <p:ph idx="1" type="body"/>
          </p:nvPr>
        </p:nvSpPr>
        <p:spPr>
          <a:xfrm>
            <a:off x="457200" y="1968500"/>
            <a:ext cx="4038600" cy="4157663"/>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3" name="Google Shape;33;p5"/>
          <p:cNvSpPr txBox="1"/>
          <p:nvPr>
            <p:ph idx="2" type="body"/>
          </p:nvPr>
        </p:nvSpPr>
        <p:spPr>
          <a:xfrm>
            <a:off x="4648200" y="1968500"/>
            <a:ext cx="4038600" cy="4157663"/>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4" name="Google Shape;34;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7" name="Shape 37"/>
        <p:cNvGrpSpPr/>
        <p:nvPr/>
      </p:nvGrpSpPr>
      <p:grpSpPr>
        <a:xfrm>
          <a:off x="0" y="0"/>
          <a:ext cx="0" cy="0"/>
          <a:chOff x="0" y="0"/>
          <a:chExt cx="0" cy="0"/>
        </a:xfrm>
      </p:grpSpPr>
      <p:sp>
        <p:nvSpPr>
          <p:cNvPr id="38" name="Google Shape;38;p6"/>
          <p:cNvSpPr txBox="1"/>
          <p:nvPr>
            <p:ph type="title"/>
          </p:nvPr>
        </p:nvSpPr>
        <p:spPr>
          <a:xfrm>
            <a:off x="457200" y="900113"/>
            <a:ext cx="8229600" cy="1068387"/>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9" name="Google Shape;39;p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0" name="Google Shape;40;p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1" name="Google Shape;41;p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2" name="Google Shape;42;p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3" name="Google Shape;43;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6" name="Shape 46"/>
        <p:cNvGrpSpPr/>
        <p:nvPr/>
      </p:nvGrpSpPr>
      <p:grpSpPr>
        <a:xfrm>
          <a:off x="0" y="0"/>
          <a:ext cx="0" cy="0"/>
          <a:chOff x="0" y="0"/>
          <a:chExt cx="0" cy="0"/>
        </a:xfrm>
      </p:grpSpPr>
      <p:sp>
        <p:nvSpPr>
          <p:cNvPr id="47" name="Google Shape;47;p7"/>
          <p:cNvSpPr txBox="1"/>
          <p:nvPr>
            <p:ph type="title"/>
          </p:nvPr>
        </p:nvSpPr>
        <p:spPr>
          <a:xfrm>
            <a:off x="457200" y="900113"/>
            <a:ext cx="8229600" cy="1068387"/>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8" name="Google Shape;48;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1" name="Shape 51"/>
        <p:cNvGrpSpPr/>
        <p:nvPr/>
      </p:nvGrpSpPr>
      <p:grpSpPr>
        <a:xfrm>
          <a:off x="0" y="0"/>
          <a:ext cx="0" cy="0"/>
          <a:chOff x="0" y="0"/>
          <a:chExt cx="0" cy="0"/>
        </a:xfrm>
      </p:grpSpPr>
      <p:sp>
        <p:nvSpPr>
          <p:cNvPr id="52" name="Google Shape;52;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5" name="Shape 55"/>
        <p:cNvGrpSpPr/>
        <p:nvPr/>
      </p:nvGrpSpPr>
      <p:grpSpPr>
        <a:xfrm>
          <a:off x="0" y="0"/>
          <a:ext cx="0" cy="0"/>
          <a:chOff x="0" y="0"/>
          <a:chExt cx="0" cy="0"/>
        </a:xfrm>
      </p:grpSpPr>
      <p:sp>
        <p:nvSpPr>
          <p:cNvPr id="56" name="Google Shape;56;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7" name="Google Shape;57;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8" name="Google Shape;58;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9" name="Google Shape;59;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2" name="Shape 62"/>
        <p:cNvGrpSpPr/>
        <p:nvPr/>
      </p:nvGrpSpPr>
      <p:grpSpPr>
        <a:xfrm>
          <a:off x="0" y="0"/>
          <a:ext cx="0" cy="0"/>
          <a:chOff x="0" y="0"/>
          <a:chExt cx="0" cy="0"/>
        </a:xfrm>
      </p:grpSpPr>
      <p:sp>
        <p:nvSpPr>
          <p:cNvPr id="63" name="Google Shape;63;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4" name="Google Shape;64;p10"/>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5" name="Google Shape;65;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6" name="Google Shape;66;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900113"/>
            <a:ext cx="8229600" cy="1068387"/>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1" i="0" sz="3200" u="none" cap="none" strike="noStrike">
                <a:solidFill>
                  <a:schemeClr val="dk1"/>
                </a:solidFill>
                <a:latin typeface="Arial"/>
                <a:ea typeface="Arial"/>
                <a:cs typeface="Arial"/>
                <a:sym typeface="Arial"/>
              </a:defRPr>
            </a:lvl1pPr>
            <a:lvl2pPr lvl="1" marR="0" rtl="0" algn="ctr">
              <a:spcBef>
                <a:spcPts val="0"/>
              </a:spcBef>
              <a:spcAft>
                <a:spcPts val="0"/>
              </a:spcAft>
              <a:buSzPts val="1400"/>
              <a:buNone/>
              <a:defRPr b="1" i="0" sz="3200" u="none" cap="none" strike="noStrike">
                <a:solidFill>
                  <a:schemeClr val="dk1"/>
                </a:solidFill>
                <a:latin typeface="Arial"/>
                <a:ea typeface="Arial"/>
                <a:cs typeface="Arial"/>
                <a:sym typeface="Arial"/>
              </a:defRPr>
            </a:lvl2pPr>
            <a:lvl3pPr lvl="2" marR="0" rtl="0" algn="ctr">
              <a:spcBef>
                <a:spcPts val="0"/>
              </a:spcBef>
              <a:spcAft>
                <a:spcPts val="0"/>
              </a:spcAft>
              <a:buSzPts val="1400"/>
              <a:buNone/>
              <a:defRPr b="1" i="0" sz="3200" u="none" cap="none" strike="noStrike">
                <a:solidFill>
                  <a:schemeClr val="dk1"/>
                </a:solidFill>
                <a:latin typeface="Arial"/>
                <a:ea typeface="Arial"/>
                <a:cs typeface="Arial"/>
                <a:sym typeface="Arial"/>
              </a:defRPr>
            </a:lvl3pPr>
            <a:lvl4pPr lvl="3" marR="0" rtl="0" algn="ctr">
              <a:spcBef>
                <a:spcPts val="0"/>
              </a:spcBef>
              <a:spcAft>
                <a:spcPts val="0"/>
              </a:spcAft>
              <a:buSzPts val="1400"/>
              <a:buNone/>
              <a:defRPr b="1" i="0" sz="3200" u="none" cap="none" strike="noStrike">
                <a:solidFill>
                  <a:schemeClr val="dk1"/>
                </a:solidFill>
                <a:latin typeface="Arial"/>
                <a:ea typeface="Arial"/>
                <a:cs typeface="Arial"/>
                <a:sym typeface="Arial"/>
              </a:defRPr>
            </a:lvl4pPr>
            <a:lvl5pPr lvl="4" marR="0" rtl="0" algn="ctr">
              <a:spcBef>
                <a:spcPts val="0"/>
              </a:spcBef>
              <a:spcAft>
                <a:spcPts val="0"/>
              </a:spcAft>
              <a:buSzPts val="1400"/>
              <a:buNone/>
              <a:defRPr b="1" i="0" sz="3200" u="none" cap="none" strike="noStrike">
                <a:solidFill>
                  <a:schemeClr val="dk1"/>
                </a:solidFill>
                <a:latin typeface="Arial"/>
                <a:ea typeface="Arial"/>
                <a:cs typeface="Arial"/>
                <a:sym typeface="Arial"/>
              </a:defRPr>
            </a:lvl5pPr>
            <a:lvl6pPr lvl="5" marR="0" rtl="0" algn="ctr">
              <a:spcBef>
                <a:spcPts val="0"/>
              </a:spcBef>
              <a:spcAft>
                <a:spcPts val="0"/>
              </a:spcAft>
              <a:buSzPts val="1400"/>
              <a:buNone/>
              <a:defRPr b="1" i="0" sz="3200" u="none" cap="none" strike="noStrike">
                <a:solidFill>
                  <a:schemeClr val="dk1"/>
                </a:solidFill>
                <a:latin typeface="Arial"/>
                <a:ea typeface="Arial"/>
                <a:cs typeface="Arial"/>
                <a:sym typeface="Arial"/>
              </a:defRPr>
            </a:lvl6pPr>
            <a:lvl7pPr lvl="6" marR="0" rtl="0" algn="ctr">
              <a:spcBef>
                <a:spcPts val="0"/>
              </a:spcBef>
              <a:spcAft>
                <a:spcPts val="0"/>
              </a:spcAft>
              <a:buSzPts val="1400"/>
              <a:buNone/>
              <a:defRPr b="1" i="0" sz="3200" u="none" cap="none" strike="noStrike">
                <a:solidFill>
                  <a:schemeClr val="dk1"/>
                </a:solidFill>
                <a:latin typeface="Arial"/>
                <a:ea typeface="Arial"/>
                <a:cs typeface="Arial"/>
                <a:sym typeface="Arial"/>
              </a:defRPr>
            </a:lvl7pPr>
            <a:lvl8pPr lvl="7" marR="0" rtl="0" algn="ctr">
              <a:spcBef>
                <a:spcPts val="0"/>
              </a:spcBef>
              <a:spcAft>
                <a:spcPts val="0"/>
              </a:spcAft>
              <a:buSzPts val="1400"/>
              <a:buNone/>
              <a:defRPr b="1" i="0" sz="3200" u="none" cap="none" strike="noStrike">
                <a:solidFill>
                  <a:schemeClr val="dk1"/>
                </a:solidFill>
                <a:latin typeface="Arial"/>
                <a:ea typeface="Arial"/>
                <a:cs typeface="Arial"/>
                <a:sym typeface="Arial"/>
              </a:defRPr>
            </a:lvl8pPr>
            <a:lvl9pPr lvl="8" marR="0" rtl="0" algn="ctr">
              <a:spcBef>
                <a:spcPts val="0"/>
              </a:spcBef>
              <a:spcAft>
                <a:spcPts val="0"/>
              </a:spcAft>
              <a:buSzPts val="1400"/>
              <a:buNone/>
              <a:defRPr b="1" i="0" sz="32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457200" y="3022600"/>
            <a:ext cx="8229600" cy="3103563"/>
          </a:xfrm>
          <a:prstGeom prst="rect">
            <a:avLst/>
          </a:prstGeom>
          <a:noFill/>
          <a:ln>
            <a:noFill/>
          </a:ln>
        </p:spPr>
        <p:txBody>
          <a:bodyPr anchorCtr="0" anchor="t" bIns="45700" lIns="91425" spcFirstLastPara="1" rIns="91425" wrap="square" tIns="45700">
            <a:noAutofit/>
          </a:bodyPr>
          <a:lstStyle>
            <a:lvl1pPr indent="-381000" lvl="0" marL="4572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81000" lvl="1" marL="9144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42900" lvl="2" marL="1371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292100" lvl="4" marL="2286000" marR="0" rtl="0" algn="l">
              <a:spcBef>
                <a:spcPts val="200"/>
              </a:spcBef>
              <a:spcAft>
                <a:spcPts val="0"/>
              </a:spcAft>
              <a:buClr>
                <a:schemeClr val="dk1"/>
              </a:buClr>
              <a:buSzPts val="1000"/>
              <a:buFont typeface="Arial"/>
              <a:buChar char="»"/>
              <a:defRPr b="0" i="0" sz="1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rtl="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rtl="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rtl="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rtl="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rtl="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rtl="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rtl="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rtl="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11" name="Google Shape;11;p1"/>
          <p:cNvPicPr preferRelativeResize="0"/>
          <p:nvPr/>
        </p:nvPicPr>
        <p:blipFill rotWithShape="1">
          <a:blip r:embed="rId1">
            <a:alphaModFix/>
          </a:blip>
          <a:srcRect b="0" l="0" r="0" t="0"/>
          <a:stretch/>
        </p:blipFill>
        <p:spPr>
          <a:xfrm>
            <a:off x="0" y="0"/>
            <a:ext cx="9144000" cy="4572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opala@ncsu.edu" TargetMode="External"/><Relationship Id="rId4" Type="http://schemas.openxmlformats.org/officeDocument/2006/relationships/hyperlink" Target="mailto:orfanidisg2@winthrop.edu" TargetMode="External"/><Relationship Id="rId5" Type="http://schemas.openxmlformats.org/officeDocument/2006/relationships/image" Target="../media/image2.png"/><Relationship Id="rId6"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drive.google.com/file/d/1zVTWHk4WqBh-jamJRz4FXJz9wJa1qYck/view" TargetMode="Externa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mailto:opala@ncsu.edu" TargetMode="External"/><Relationship Id="rId4" Type="http://schemas.openxmlformats.org/officeDocument/2006/relationships/hyperlink" Target="mailto:orfanidisg2@winthrop.edu" TargetMode="External"/><Relationship Id="rId5" Type="http://schemas.openxmlformats.org/officeDocument/2006/relationships/image" Target="../media/image2.png"/><Relationship Id="rId6"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3"/>
          <p:cNvSpPr txBox="1"/>
          <p:nvPr>
            <p:ph type="ctrTitle"/>
          </p:nvPr>
        </p:nvSpPr>
        <p:spPr>
          <a:xfrm>
            <a:off x="685800" y="877350"/>
            <a:ext cx="7772400" cy="2076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300"/>
              </a:spcAft>
              <a:buClr>
                <a:schemeClr val="dk1"/>
              </a:buClr>
              <a:buSzPts val="1100"/>
              <a:buFont typeface="Arial"/>
              <a:buNone/>
            </a:pPr>
            <a:r>
              <a:rPr lang="en-US" sz="2800"/>
              <a:t>Effective Public Outreach for Transportation Projects Using Geospatial Analytics </a:t>
            </a:r>
            <a:endParaRPr sz="2800"/>
          </a:p>
        </p:txBody>
      </p:sp>
      <p:sp>
        <p:nvSpPr>
          <p:cNvPr id="86" name="Google Shape;86;p13"/>
          <p:cNvSpPr txBox="1"/>
          <p:nvPr>
            <p:ph idx="1" type="subTitle"/>
          </p:nvPr>
        </p:nvSpPr>
        <p:spPr>
          <a:xfrm>
            <a:off x="1371600" y="2953950"/>
            <a:ext cx="6400800" cy="9501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rgbClr val="888888"/>
              </a:buClr>
              <a:buSzPts val="2400"/>
              <a:buFont typeface="Arial"/>
              <a:buNone/>
            </a:pPr>
            <a:r>
              <a:rPr lang="en-US" sz="2200"/>
              <a:t>Dr. Okan Pala | </a:t>
            </a:r>
            <a:r>
              <a:rPr lang="en-US" sz="2200" u="sng">
                <a:solidFill>
                  <a:schemeClr val="hlink"/>
                </a:solidFill>
                <a:hlinkClick r:id="rId3"/>
              </a:rPr>
              <a:t>opala@ncsu.edu</a:t>
            </a:r>
            <a:r>
              <a:rPr lang="en-US" sz="2200"/>
              <a:t> </a:t>
            </a:r>
            <a:endParaRPr sz="2200"/>
          </a:p>
          <a:p>
            <a:pPr indent="0" lvl="0" marL="0" rtl="0" algn="ctr">
              <a:spcBef>
                <a:spcPts val="0"/>
              </a:spcBef>
              <a:spcAft>
                <a:spcPts val="0"/>
              </a:spcAft>
              <a:buClr>
                <a:srgbClr val="888888"/>
              </a:buClr>
              <a:buSzPts val="2400"/>
              <a:buFont typeface="Arial"/>
              <a:buNone/>
            </a:pPr>
            <a:r>
              <a:rPr lang="en-US" sz="2200"/>
              <a:t>George Orfanidi</a:t>
            </a:r>
            <a:r>
              <a:rPr lang="en-US" sz="2200"/>
              <a:t>s </a:t>
            </a:r>
            <a:r>
              <a:rPr lang="en-US" sz="2200"/>
              <a:t>| </a:t>
            </a:r>
            <a:r>
              <a:rPr lang="en-US" sz="2200" u="sng">
                <a:solidFill>
                  <a:schemeClr val="hlink"/>
                </a:solidFill>
                <a:hlinkClick r:id="rId4"/>
              </a:rPr>
              <a:t>orfanidisg2@winthrop.edu</a:t>
            </a:r>
            <a:r>
              <a:rPr lang="en-US" sz="2200"/>
              <a:t>  </a:t>
            </a:r>
            <a:endParaRPr sz="2200"/>
          </a:p>
        </p:txBody>
      </p:sp>
      <p:pic>
        <p:nvPicPr>
          <p:cNvPr id="87" name="Google Shape;87;p13"/>
          <p:cNvPicPr preferRelativeResize="0"/>
          <p:nvPr/>
        </p:nvPicPr>
        <p:blipFill>
          <a:blip r:embed="rId5">
            <a:alphaModFix/>
          </a:blip>
          <a:stretch>
            <a:fillRect/>
          </a:stretch>
        </p:blipFill>
        <p:spPr>
          <a:xfrm>
            <a:off x="3013304" y="5647025"/>
            <a:ext cx="3433125" cy="613050"/>
          </a:xfrm>
          <a:prstGeom prst="rect">
            <a:avLst/>
          </a:prstGeom>
          <a:noFill/>
          <a:ln>
            <a:noFill/>
          </a:ln>
        </p:spPr>
      </p:pic>
      <p:pic>
        <p:nvPicPr>
          <p:cNvPr id="88" name="Google Shape;88;p13"/>
          <p:cNvPicPr preferRelativeResize="0"/>
          <p:nvPr/>
        </p:nvPicPr>
        <p:blipFill>
          <a:blip r:embed="rId6">
            <a:alphaModFix/>
          </a:blip>
          <a:stretch>
            <a:fillRect/>
          </a:stretch>
        </p:blipFill>
        <p:spPr>
          <a:xfrm>
            <a:off x="3621852" y="4310900"/>
            <a:ext cx="2216025" cy="1108000"/>
          </a:xfrm>
          <a:prstGeom prst="rect">
            <a:avLst/>
          </a:prstGeom>
          <a:noFill/>
          <a:ln>
            <a:noFill/>
          </a:ln>
        </p:spPr>
      </p:pic>
      <p:sp>
        <p:nvSpPr>
          <p:cNvPr id="89" name="Google Shape;89;p13"/>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2"/>
          <p:cNvSpPr txBox="1"/>
          <p:nvPr>
            <p:ph idx="12" type="sldNum"/>
          </p:nvPr>
        </p:nvSpPr>
        <p:spPr>
          <a:xfrm>
            <a:off x="6873188" y="6373975"/>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8" name="Google Shape;168;p22"/>
          <p:cNvSpPr/>
          <p:nvPr/>
        </p:nvSpPr>
        <p:spPr>
          <a:xfrm>
            <a:off x="3172688" y="2608925"/>
            <a:ext cx="4011600" cy="1889100"/>
          </a:xfrm>
          <a:prstGeom prst="chevron">
            <a:avLst>
              <a:gd fmla="val 50000" name="adj"/>
            </a:avLst>
          </a:prstGeom>
          <a:solidFill>
            <a:srgbClr val="A72A1E"/>
          </a:solidFill>
          <a:ln>
            <a:noFill/>
          </a:ln>
        </p:spPr>
        <p:txBody>
          <a:bodyPr anchorCtr="0" anchor="ctr" bIns="91425" lIns="91425" spcFirstLastPara="1" rIns="91425" wrap="square" tIns="91425">
            <a:noAutofit/>
          </a:bodyPr>
          <a:lstStyle/>
          <a:p>
            <a:pPr indent="0" lvl="0" marL="914400" rtl="0" algn="l">
              <a:spcBef>
                <a:spcPts val="0"/>
              </a:spcBef>
              <a:spcAft>
                <a:spcPts val="0"/>
              </a:spcAft>
              <a:buNone/>
            </a:pPr>
            <a:r>
              <a:t/>
            </a:r>
            <a:endParaRPr>
              <a:solidFill>
                <a:srgbClr val="FFFFFF"/>
              </a:solidFill>
              <a:latin typeface="Roboto"/>
              <a:ea typeface="Roboto"/>
              <a:cs typeface="Roboto"/>
              <a:sym typeface="Roboto"/>
            </a:endParaRPr>
          </a:p>
        </p:txBody>
      </p:sp>
      <p:sp>
        <p:nvSpPr>
          <p:cNvPr id="169" name="Google Shape;169;p22"/>
          <p:cNvSpPr/>
          <p:nvPr/>
        </p:nvSpPr>
        <p:spPr>
          <a:xfrm>
            <a:off x="1959713" y="3125531"/>
            <a:ext cx="2013600" cy="855900"/>
          </a:xfrm>
          <a:prstGeom prst="homePlate">
            <a:avLst>
              <a:gd fmla="val 50000" name="adj"/>
            </a:avLst>
          </a:prstGeom>
          <a:solidFill>
            <a:srgbClr val="8020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Network Analysis</a:t>
            </a:r>
            <a:endParaRPr>
              <a:solidFill>
                <a:srgbClr val="FFFFFF"/>
              </a:solidFill>
              <a:latin typeface="Roboto"/>
              <a:ea typeface="Roboto"/>
              <a:cs typeface="Roboto"/>
              <a:sym typeface="Roboto"/>
            </a:endParaRPr>
          </a:p>
        </p:txBody>
      </p:sp>
      <p:sp>
        <p:nvSpPr>
          <p:cNvPr id="170" name="Google Shape;170;p22"/>
          <p:cNvSpPr/>
          <p:nvPr/>
        </p:nvSpPr>
        <p:spPr>
          <a:xfrm>
            <a:off x="4052320" y="2815726"/>
            <a:ext cx="2629200" cy="665100"/>
          </a:xfrm>
          <a:prstGeom prst="chevron">
            <a:avLst>
              <a:gd fmla="val 50000" name="adj"/>
            </a:avLst>
          </a:prstGeom>
          <a:solidFill>
            <a:srgbClr val="A72A1E"/>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Roboto"/>
                <a:ea typeface="Roboto"/>
                <a:cs typeface="Roboto"/>
                <a:sym typeface="Roboto"/>
              </a:rPr>
              <a:t>Identification of non affected areas</a:t>
            </a:r>
            <a:endParaRPr>
              <a:solidFill>
                <a:srgbClr val="FFFFFF"/>
              </a:solidFill>
              <a:latin typeface="Roboto"/>
              <a:ea typeface="Roboto"/>
              <a:cs typeface="Roboto"/>
              <a:sym typeface="Roboto"/>
            </a:endParaRPr>
          </a:p>
        </p:txBody>
      </p:sp>
      <p:sp>
        <p:nvSpPr>
          <p:cNvPr id="171" name="Google Shape;171;p22"/>
          <p:cNvSpPr/>
          <p:nvPr/>
        </p:nvSpPr>
        <p:spPr>
          <a:xfrm>
            <a:off x="4052320" y="3650770"/>
            <a:ext cx="2629200" cy="665100"/>
          </a:xfrm>
          <a:prstGeom prst="chevron">
            <a:avLst>
              <a:gd fmla="val 50000" name="adj"/>
            </a:avLst>
          </a:prstGeom>
          <a:solidFill>
            <a:srgbClr val="A72A1E"/>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Roboto"/>
                <a:ea typeface="Roboto"/>
                <a:cs typeface="Roboto"/>
                <a:sym typeface="Roboto"/>
              </a:rPr>
              <a:t>Selection of areas with demographic interest</a:t>
            </a:r>
            <a:endParaRPr>
              <a:solidFill>
                <a:srgbClr val="FFFFFF"/>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71"/>
                                        </p:tgtEl>
                                        <p:attrNameLst>
                                          <p:attrName>style.visibility</p:attrName>
                                        </p:attrNameLst>
                                      </p:cBhvr>
                                      <p:to>
                                        <p:strVal val="visible"/>
                                      </p:to>
                                    </p:set>
                                    <p:anim calcmode="lin" valueType="num">
                                      <p:cBhvr additive="base">
                                        <p:cTn dur="1000"/>
                                        <p:tgtEl>
                                          <p:spTgt spid="171"/>
                                        </p:tgtEl>
                                        <p:attrNameLst>
                                          <p:attrName>ppt_w</p:attrName>
                                        </p:attrNameLst>
                                      </p:cBhvr>
                                      <p:tavLst>
                                        <p:tav fmla="" tm="0">
                                          <p:val>
                                            <p:strVal val="0"/>
                                          </p:val>
                                        </p:tav>
                                        <p:tav fmla="" tm="100000">
                                          <p:val>
                                            <p:strVal val="#ppt_w"/>
                                          </p:val>
                                        </p:tav>
                                      </p:tavLst>
                                    </p:anim>
                                    <p:anim calcmode="lin" valueType="num">
                                      <p:cBhvr additive="base">
                                        <p:cTn dur="1000"/>
                                        <p:tgtEl>
                                          <p:spTgt spid="17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3"/>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7" name="Google Shape;177;p23"/>
          <p:cNvSpPr txBox="1"/>
          <p:nvPr/>
        </p:nvSpPr>
        <p:spPr>
          <a:xfrm>
            <a:off x="1711050" y="617550"/>
            <a:ext cx="5721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Demographic Targeting </a:t>
            </a:r>
            <a:endParaRPr b="1" sz="3300"/>
          </a:p>
        </p:txBody>
      </p:sp>
      <p:sp>
        <p:nvSpPr>
          <p:cNvPr id="178" name="Google Shape;178;p23"/>
          <p:cNvSpPr txBox="1"/>
          <p:nvPr/>
        </p:nvSpPr>
        <p:spPr>
          <a:xfrm>
            <a:off x="505800" y="1580450"/>
            <a:ext cx="8132400" cy="449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000" u="sng"/>
          </a:p>
        </p:txBody>
      </p:sp>
      <p:pic>
        <p:nvPicPr>
          <p:cNvPr id="179" name="Google Shape;179;p23"/>
          <p:cNvPicPr preferRelativeResize="0"/>
          <p:nvPr/>
        </p:nvPicPr>
        <p:blipFill>
          <a:blip r:embed="rId3">
            <a:alphaModFix/>
          </a:blip>
          <a:stretch>
            <a:fillRect/>
          </a:stretch>
        </p:blipFill>
        <p:spPr>
          <a:xfrm>
            <a:off x="196675" y="1232013"/>
            <a:ext cx="8750651" cy="5195674"/>
          </a:xfrm>
          <a:prstGeom prst="rect">
            <a:avLst/>
          </a:prstGeom>
          <a:noFill/>
          <a:ln>
            <a:noFill/>
          </a:ln>
        </p:spPr>
      </p:pic>
      <p:pic>
        <p:nvPicPr>
          <p:cNvPr id="180" name="Google Shape;180;p23"/>
          <p:cNvPicPr preferRelativeResize="0"/>
          <p:nvPr/>
        </p:nvPicPr>
        <p:blipFill>
          <a:blip r:embed="rId4">
            <a:alphaModFix/>
          </a:blip>
          <a:stretch>
            <a:fillRect/>
          </a:stretch>
        </p:blipFill>
        <p:spPr>
          <a:xfrm>
            <a:off x="5321025" y="3704150"/>
            <a:ext cx="3748076" cy="2575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4"/>
          <p:cNvSpPr txBox="1"/>
          <p:nvPr>
            <p:ph idx="12" type="sldNum"/>
          </p:nvPr>
        </p:nvSpPr>
        <p:spPr>
          <a:xfrm>
            <a:off x="6873188" y="6373975"/>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6" name="Google Shape;186;p24"/>
          <p:cNvSpPr txBox="1"/>
          <p:nvPr/>
        </p:nvSpPr>
        <p:spPr>
          <a:xfrm>
            <a:off x="1711050" y="646350"/>
            <a:ext cx="5721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Approach Overview </a:t>
            </a:r>
            <a:endParaRPr sz="3300"/>
          </a:p>
        </p:txBody>
      </p:sp>
      <p:sp>
        <p:nvSpPr>
          <p:cNvPr id="187" name="Google Shape;187;p24"/>
          <p:cNvSpPr/>
          <p:nvPr/>
        </p:nvSpPr>
        <p:spPr>
          <a:xfrm>
            <a:off x="2250825" y="2767375"/>
            <a:ext cx="4011600" cy="1889100"/>
          </a:xfrm>
          <a:prstGeom prst="chevron">
            <a:avLst>
              <a:gd fmla="val 50000" name="adj"/>
            </a:avLst>
          </a:prstGeom>
          <a:solidFill>
            <a:srgbClr val="A72A1E"/>
          </a:solidFill>
          <a:ln>
            <a:noFill/>
          </a:ln>
        </p:spPr>
        <p:txBody>
          <a:bodyPr anchorCtr="0" anchor="ctr" bIns="91425" lIns="91425" spcFirstLastPara="1" rIns="91425" wrap="square" tIns="91425">
            <a:noAutofit/>
          </a:bodyPr>
          <a:lstStyle/>
          <a:p>
            <a:pPr indent="0" lvl="0" marL="914400" rtl="0" algn="l">
              <a:spcBef>
                <a:spcPts val="0"/>
              </a:spcBef>
              <a:spcAft>
                <a:spcPts val="0"/>
              </a:spcAft>
              <a:buNone/>
            </a:pPr>
            <a:r>
              <a:t/>
            </a:r>
            <a:endParaRPr>
              <a:solidFill>
                <a:srgbClr val="FFFFFF"/>
              </a:solidFill>
              <a:latin typeface="Roboto"/>
              <a:ea typeface="Roboto"/>
              <a:cs typeface="Roboto"/>
              <a:sym typeface="Roboto"/>
            </a:endParaRPr>
          </a:p>
        </p:txBody>
      </p:sp>
      <p:sp>
        <p:nvSpPr>
          <p:cNvPr id="188" name="Google Shape;188;p24"/>
          <p:cNvSpPr/>
          <p:nvPr/>
        </p:nvSpPr>
        <p:spPr>
          <a:xfrm>
            <a:off x="6020857" y="3283971"/>
            <a:ext cx="2085300" cy="855900"/>
          </a:xfrm>
          <a:prstGeom prst="chevron">
            <a:avLst>
              <a:gd fmla="val 50000" name="adj"/>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Automated targeted advertising </a:t>
            </a:r>
            <a:endParaRPr>
              <a:solidFill>
                <a:srgbClr val="FFFFFF"/>
              </a:solidFill>
              <a:latin typeface="Roboto"/>
              <a:ea typeface="Roboto"/>
              <a:cs typeface="Roboto"/>
              <a:sym typeface="Roboto"/>
            </a:endParaRPr>
          </a:p>
        </p:txBody>
      </p:sp>
      <p:sp>
        <p:nvSpPr>
          <p:cNvPr id="189" name="Google Shape;189;p24"/>
          <p:cNvSpPr/>
          <p:nvPr/>
        </p:nvSpPr>
        <p:spPr>
          <a:xfrm>
            <a:off x="1037850" y="3283981"/>
            <a:ext cx="2013600" cy="855900"/>
          </a:xfrm>
          <a:prstGeom prst="homePlate">
            <a:avLst>
              <a:gd fmla="val 50000" name="adj"/>
            </a:avLst>
          </a:prstGeom>
          <a:solidFill>
            <a:srgbClr val="8020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Network Analysis</a:t>
            </a:r>
            <a:endParaRPr>
              <a:solidFill>
                <a:srgbClr val="FFFFFF"/>
              </a:solidFill>
              <a:latin typeface="Roboto"/>
              <a:ea typeface="Roboto"/>
              <a:cs typeface="Roboto"/>
              <a:sym typeface="Roboto"/>
            </a:endParaRPr>
          </a:p>
        </p:txBody>
      </p:sp>
      <p:sp>
        <p:nvSpPr>
          <p:cNvPr id="190" name="Google Shape;190;p24"/>
          <p:cNvSpPr/>
          <p:nvPr/>
        </p:nvSpPr>
        <p:spPr>
          <a:xfrm>
            <a:off x="3130458" y="2974176"/>
            <a:ext cx="2629200" cy="665100"/>
          </a:xfrm>
          <a:prstGeom prst="chevron">
            <a:avLst>
              <a:gd fmla="val 50000" name="adj"/>
            </a:avLst>
          </a:prstGeom>
          <a:solidFill>
            <a:srgbClr val="A72A1E"/>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Roboto"/>
                <a:ea typeface="Roboto"/>
                <a:cs typeface="Roboto"/>
                <a:sym typeface="Roboto"/>
              </a:rPr>
              <a:t>Identification of non affected areas</a:t>
            </a:r>
            <a:endParaRPr>
              <a:solidFill>
                <a:srgbClr val="FFFFFF"/>
              </a:solidFill>
              <a:latin typeface="Roboto"/>
              <a:ea typeface="Roboto"/>
              <a:cs typeface="Roboto"/>
              <a:sym typeface="Roboto"/>
            </a:endParaRPr>
          </a:p>
        </p:txBody>
      </p:sp>
      <p:sp>
        <p:nvSpPr>
          <p:cNvPr id="191" name="Google Shape;191;p24"/>
          <p:cNvSpPr/>
          <p:nvPr/>
        </p:nvSpPr>
        <p:spPr>
          <a:xfrm>
            <a:off x="3130458" y="3809220"/>
            <a:ext cx="2629200" cy="665100"/>
          </a:xfrm>
          <a:prstGeom prst="chevron">
            <a:avLst>
              <a:gd fmla="val 50000" name="adj"/>
            </a:avLst>
          </a:prstGeom>
          <a:solidFill>
            <a:srgbClr val="A72A1E"/>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Roboto"/>
                <a:ea typeface="Roboto"/>
                <a:cs typeface="Roboto"/>
                <a:sym typeface="Roboto"/>
              </a:rPr>
              <a:t>Selection of areas with demographic interest</a:t>
            </a:r>
            <a:endParaRPr>
              <a:solidFill>
                <a:srgbClr val="FFFFFF"/>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88"/>
                                        </p:tgtEl>
                                        <p:attrNameLst>
                                          <p:attrName>style.visibility</p:attrName>
                                        </p:attrNameLst>
                                      </p:cBhvr>
                                      <p:to>
                                        <p:strVal val="visible"/>
                                      </p:to>
                                    </p:set>
                                    <p:anim calcmode="lin" valueType="num">
                                      <p:cBhvr additive="base">
                                        <p:cTn dur="1000"/>
                                        <p:tgtEl>
                                          <p:spTgt spid="188"/>
                                        </p:tgtEl>
                                        <p:attrNameLst>
                                          <p:attrName>ppt_w</p:attrName>
                                        </p:attrNameLst>
                                      </p:cBhvr>
                                      <p:tavLst>
                                        <p:tav fmla="" tm="0">
                                          <p:val>
                                            <p:strVal val="0"/>
                                          </p:val>
                                        </p:tav>
                                        <p:tav fmla="" tm="100000">
                                          <p:val>
                                            <p:strVal val="#ppt_w"/>
                                          </p:val>
                                        </p:tav>
                                      </p:tavLst>
                                    </p:anim>
                                    <p:anim calcmode="lin" valueType="num">
                                      <p:cBhvr additive="base">
                                        <p:cTn dur="1000"/>
                                        <p:tgtEl>
                                          <p:spTgt spid="18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5"/>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97" name="Google Shape;197;p25"/>
          <p:cNvSpPr txBox="1"/>
          <p:nvPr/>
        </p:nvSpPr>
        <p:spPr>
          <a:xfrm>
            <a:off x="306750" y="617550"/>
            <a:ext cx="85305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Automated Creation of Campaigns </a:t>
            </a:r>
            <a:r>
              <a:rPr b="1" lang="en-US" sz="3300"/>
              <a:t> </a:t>
            </a:r>
            <a:endParaRPr b="1" sz="3300"/>
          </a:p>
        </p:txBody>
      </p:sp>
      <p:pic>
        <p:nvPicPr>
          <p:cNvPr id="198" name="Google Shape;198;p25"/>
          <p:cNvPicPr preferRelativeResize="0"/>
          <p:nvPr/>
        </p:nvPicPr>
        <p:blipFill>
          <a:blip r:embed="rId3">
            <a:alphaModFix/>
          </a:blip>
          <a:stretch>
            <a:fillRect/>
          </a:stretch>
        </p:blipFill>
        <p:spPr>
          <a:xfrm>
            <a:off x="6633723" y="1773813"/>
            <a:ext cx="2300950" cy="4112075"/>
          </a:xfrm>
          <a:prstGeom prst="rect">
            <a:avLst/>
          </a:prstGeom>
          <a:noFill/>
          <a:ln>
            <a:noFill/>
          </a:ln>
        </p:spPr>
      </p:pic>
      <p:pic>
        <p:nvPicPr>
          <p:cNvPr id="199" name="Google Shape;199;p25"/>
          <p:cNvPicPr preferRelativeResize="0"/>
          <p:nvPr/>
        </p:nvPicPr>
        <p:blipFill>
          <a:blip r:embed="rId4">
            <a:alphaModFix/>
          </a:blip>
          <a:stretch>
            <a:fillRect/>
          </a:stretch>
        </p:blipFill>
        <p:spPr>
          <a:xfrm>
            <a:off x="3431325" y="2896738"/>
            <a:ext cx="2008851" cy="1866224"/>
          </a:xfrm>
          <a:prstGeom prst="rect">
            <a:avLst/>
          </a:prstGeom>
          <a:noFill/>
          <a:ln>
            <a:noFill/>
          </a:ln>
        </p:spPr>
      </p:pic>
      <p:cxnSp>
        <p:nvCxnSpPr>
          <p:cNvPr id="200" name="Google Shape;200;p25"/>
          <p:cNvCxnSpPr>
            <a:stCxn id="199" idx="3"/>
            <a:endCxn id="198" idx="1"/>
          </p:cNvCxnSpPr>
          <p:nvPr/>
        </p:nvCxnSpPr>
        <p:spPr>
          <a:xfrm>
            <a:off x="5440175" y="3829850"/>
            <a:ext cx="1193400" cy="0"/>
          </a:xfrm>
          <a:prstGeom prst="straightConnector1">
            <a:avLst/>
          </a:prstGeom>
          <a:noFill/>
          <a:ln cap="flat" cmpd="sng" w="38100">
            <a:solidFill>
              <a:schemeClr val="dk2"/>
            </a:solidFill>
            <a:prstDash val="solid"/>
            <a:round/>
            <a:headEnd len="med" w="med" type="none"/>
            <a:tailEnd len="med" w="med" type="triangle"/>
          </a:ln>
        </p:spPr>
      </p:cxnSp>
      <p:sp>
        <p:nvSpPr>
          <p:cNvPr id="201" name="Google Shape;201;p25"/>
          <p:cNvSpPr/>
          <p:nvPr/>
        </p:nvSpPr>
        <p:spPr>
          <a:xfrm>
            <a:off x="306750" y="2359950"/>
            <a:ext cx="2008800" cy="863700"/>
          </a:xfrm>
          <a:prstGeom prst="rect">
            <a:avLst/>
          </a:prstGeom>
          <a:solidFill>
            <a:schemeClr val="dk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rPr>
              <a:t>List with excluded Zip Code, US States and counties </a:t>
            </a:r>
            <a:endParaRPr>
              <a:solidFill>
                <a:srgbClr val="FFFFFF"/>
              </a:solidFill>
            </a:endParaRPr>
          </a:p>
        </p:txBody>
      </p:sp>
      <p:sp>
        <p:nvSpPr>
          <p:cNvPr id="202" name="Google Shape;202;p25"/>
          <p:cNvSpPr/>
          <p:nvPr/>
        </p:nvSpPr>
        <p:spPr>
          <a:xfrm>
            <a:off x="306675" y="3349863"/>
            <a:ext cx="2008800" cy="960000"/>
          </a:xfrm>
          <a:prstGeom prst="rect">
            <a:avLst/>
          </a:prstGeom>
          <a:solidFill>
            <a:schemeClr val="dk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rPr>
              <a:t>List with areas that have significant population </a:t>
            </a:r>
            <a:r>
              <a:rPr lang="en-US">
                <a:solidFill>
                  <a:srgbClr val="FFFFFF"/>
                </a:solidFill>
              </a:rPr>
              <a:t>density</a:t>
            </a:r>
            <a:r>
              <a:rPr lang="en-US">
                <a:solidFill>
                  <a:srgbClr val="FFFFFF"/>
                </a:solidFill>
              </a:rPr>
              <a:t> of specific </a:t>
            </a:r>
            <a:r>
              <a:rPr lang="en-US">
                <a:solidFill>
                  <a:srgbClr val="FFFFFF"/>
                </a:solidFill>
              </a:rPr>
              <a:t>demographics</a:t>
            </a:r>
            <a:r>
              <a:rPr lang="en-US">
                <a:solidFill>
                  <a:srgbClr val="FFFFFF"/>
                </a:solidFill>
              </a:rPr>
              <a:t> </a:t>
            </a:r>
            <a:endParaRPr>
              <a:solidFill>
                <a:srgbClr val="FFFFFF"/>
              </a:solidFill>
            </a:endParaRPr>
          </a:p>
        </p:txBody>
      </p:sp>
      <p:sp>
        <p:nvSpPr>
          <p:cNvPr id="203" name="Google Shape;203;p25"/>
          <p:cNvSpPr/>
          <p:nvPr/>
        </p:nvSpPr>
        <p:spPr>
          <a:xfrm>
            <a:off x="306750" y="4436100"/>
            <a:ext cx="2008800" cy="863700"/>
          </a:xfrm>
          <a:prstGeom prst="rect">
            <a:avLst/>
          </a:prstGeom>
          <a:solidFill>
            <a:schemeClr val="dk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rPr>
              <a:t>Personalized Spatial Engagement Portal</a:t>
            </a:r>
            <a:r>
              <a:rPr lang="en-US">
                <a:solidFill>
                  <a:srgbClr val="FFFFFF"/>
                </a:solidFill>
              </a:rPr>
              <a:t> </a:t>
            </a:r>
            <a:endParaRPr>
              <a:solidFill>
                <a:srgbClr val="FFFFFF"/>
              </a:solidFill>
            </a:endParaRPr>
          </a:p>
        </p:txBody>
      </p:sp>
      <p:cxnSp>
        <p:nvCxnSpPr>
          <p:cNvPr id="204" name="Google Shape;204;p25"/>
          <p:cNvCxnSpPr>
            <a:stCxn id="201" idx="3"/>
            <a:endCxn id="199" idx="1"/>
          </p:cNvCxnSpPr>
          <p:nvPr/>
        </p:nvCxnSpPr>
        <p:spPr>
          <a:xfrm>
            <a:off x="2315550" y="2791800"/>
            <a:ext cx="1115700" cy="1038000"/>
          </a:xfrm>
          <a:prstGeom prst="bentConnector3">
            <a:avLst>
              <a:gd fmla="val 50003" name="adj1"/>
            </a:avLst>
          </a:prstGeom>
          <a:noFill/>
          <a:ln cap="flat" cmpd="sng" w="38100">
            <a:solidFill>
              <a:schemeClr val="dk2"/>
            </a:solidFill>
            <a:prstDash val="solid"/>
            <a:round/>
            <a:headEnd len="med" w="med" type="none"/>
            <a:tailEnd len="med" w="med" type="triangle"/>
          </a:ln>
        </p:spPr>
      </p:cxnSp>
      <p:cxnSp>
        <p:nvCxnSpPr>
          <p:cNvPr id="205" name="Google Shape;205;p25"/>
          <p:cNvCxnSpPr>
            <a:stCxn id="202" idx="3"/>
            <a:endCxn id="199" idx="1"/>
          </p:cNvCxnSpPr>
          <p:nvPr/>
        </p:nvCxnSpPr>
        <p:spPr>
          <a:xfrm>
            <a:off x="2315475" y="3829863"/>
            <a:ext cx="1115700" cy="600"/>
          </a:xfrm>
          <a:prstGeom prst="bentConnector3">
            <a:avLst>
              <a:gd fmla="val 50007" name="adj1"/>
            </a:avLst>
          </a:prstGeom>
          <a:noFill/>
          <a:ln cap="flat" cmpd="sng" w="38100">
            <a:solidFill>
              <a:schemeClr val="dk2"/>
            </a:solidFill>
            <a:prstDash val="solid"/>
            <a:round/>
            <a:headEnd len="med" w="med" type="none"/>
            <a:tailEnd len="med" w="med" type="triangle"/>
          </a:ln>
        </p:spPr>
      </p:cxnSp>
      <p:cxnSp>
        <p:nvCxnSpPr>
          <p:cNvPr id="206" name="Google Shape;206;p25"/>
          <p:cNvCxnSpPr>
            <a:stCxn id="203" idx="3"/>
            <a:endCxn id="199" idx="1"/>
          </p:cNvCxnSpPr>
          <p:nvPr/>
        </p:nvCxnSpPr>
        <p:spPr>
          <a:xfrm flipH="1" rot="10800000">
            <a:off x="2315550" y="3829950"/>
            <a:ext cx="1115700" cy="1038000"/>
          </a:xfrm>
          <a:prstGeom prst="bentConnector3">
            <a:avLst>
              <a:gd fmla="val 50003" name="adj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6"/>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12" name="Google Shape;212;p26"/>
          <p:cNvSpPr txBox="1"/>
          <p:nvPr/>
        </p:nvSpPr>
        <p:spPr>
          <a:xfrm>
            <a:off x="1711050" y="784625"/>
            <a:ext cx="5721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Creating </a:t>
            </a:r>
            <a:r>
              <a:rPr b="1" lang="en-US" sz="3300"/>
              <a:t>Campaigns</a:t>
            </a:r>
            <a:r>
              <a:rPr b="1" lang="en-US" sz="3300"/>
              <a:t> </a:t>
            </a:r>
            <a:r>
              <a:rPr b="1" lang="en-US" sz="3300"/>
              <a:t> </a:t>
            </a:r>
            <a:endParaRPr b="1" sz="3300"/>
          </a:p>
        </p:txBody>
      </p:sp>
      <p:sp>
        <p:nvSpPr>
          <p:cNvPr id="213" name="Google Shape;213;p26"/>
          <p:cNvSpPr txBox="1"/>
          <p:nvPr/>
        </p:nvSpPr>
        <p:spPr>
          <a:xfrm>
            <a:off x="505800" y="1470425"/>
            <a:ext cx="8132400" cy="449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000" u="sng"/>
          </a:p>
        </p:txBody>
      </p:sp>
      <p:sp>
        <p:nvSpPr>
          <p:cNvPr id="214" name="Google Shape;214;p26"/>
          <p:cNvSpPr txBox="1"/>
          <p:nvPr/>
        </p:nvSpPr>
        <p:spPr>
          <a:xfrm>
            <a:off x="394238" y="1494038"/>
            <a:ext cx="8292600" cy="483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t>Goal 1: </a:t>
            </a:r>
            <a:r>
              <a:rPr lang="en-US" sz="1800"/>
              <a:t>Target local stakeholders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lang="en-US" sz="1800"/>
              <a:t> </a:t>
            </a:r>
            <a:endParaRPr sz="1800"/>
          </a:p>
        </p:txBody>
      </p:sp>
      <p:pic>
        <p:nvPicPr>
          <p:cNvPr id="215" name="Google Shape;215;p26"/>
          <p:cNvPicPr preferRelativeResize="0"/>
          <p:nvPr/>
        </p:nvPicPr>
        <p:blipFill>
          <a:blip r:embed="rId3">
            <a:alphaModFix/>
          </a:blip>
          <a:stretch>
            <a:fillRect/>
          </a:stretch>
        </p:blipFill>
        <p:spPr>
          <a:xfrm>
            <a:off x="1818408" y="2185650"/>
            <a:ext cx="5444279" cy="4119150"/>
          </a:xfrm>
          <a:prstGeom prst="rect">
            <a:avLst/>
          </a:prstGeom>
          <a:noFill/>
          <a:ln>
            <a:noFill/>
          </a:ln>
        </p:spPr>
      </p:pic>
      <p:sp>
        <p:nvSpPr>
          <p:cNvPr id="216" name="Google Shape;216;p26"/>
          <p:cNvSpPr/>
          <p:nvPr/>
        </p:nvSpPr>
        <p:spPr>
          <a:xfrm>
            <a:off x="3932925" y="3726900"/>
            <a:ext cx="1474800" cy="1257900"/>
          </a:xfrm>
          <a:prstGeom prst="decagon">
            <a:avLst>
              <a:gd fmla="val 105146" name="vf"/>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7" name="Google Shape;217;p26"/>
          <p:cNvPicPr preferRelativeResize="0"/>
          <p:nvPr/>
        </p:nvPicPr>
        <p:blipFill>
          <a:blip r:embed="rId4">
            <a:alphaModFix/>
          </a:blip>
          <a:stretch>
            <a:fillRect/>
          </a:stretch>
        </p:blipFill>
        <p:spPr>
          <a:xfrm>
            <a:off x="3226200" y="3601875"/>
            <a:ext cx="816500" cy="816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27"/>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23" name="Google Shape;223;p27"/>
          <p:cNvSpPr txBox="1"/>
          <p:nvPr/>
        </p:nvSpPr>
        <p:spPr>
          <a:xfrm>
            <a:off x="1711050" y="784625"/>
            <a:ext cx="5721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Creating Campaigns  </a:t>
            </a:r>
            <a:endParaRPr b="1" sz="3300"/>
          </a:p>
        </p:txBody>
      </p:sp>
      <p:sp>
        <p:nvSpPr>
          <p:cNvPr id="224" name="Google Shape;224;p27"/>
          <p:cNvSpPr txBox="1"/>
          <p:nvPr/>
        </p:nvSpPr>
        <p:spPr>
          <a:xfrm>
            <a:off x="505800" y="1470425"/>
            <a:ext cx="8132400" cy="449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000" u="sng"/>
          </a:p>
        </p:txBody>
      </p:sp>
      <p:sp>
        <p:nvSpPr>
          <p:cNvPr id="225" name="Google Shape;225;p27"/>
          <p:cNvSpPr txBox="1"/>
          <p:nvPr/>
        </p:nvSpPr>
        <p:spPr>
          <a:xfrm>
            <a:off x="394250" y="1527550"/>
            <a:ext cx="8292600" cy="483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t>Goal 2:</a:t>
            </a:r>
            <a:r>
              <a:rPr lang="en-US" sz="1800"/>
              <a:t> Target nonlocal stakeholders that are related to the project’s location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pic>
        <p:nvPicPr>
          <p:cNvPr id="226" name="Google Shape;226;p27"/>
          <p:cNvPicPr preferRelativeResize="0"/>
          <p:nvPr/>
        </p:nvPicPr>
        <p:blipFill>
          <a:blip r:embed="rId3">
            <a:alphaModFix/>
          </a:blip>
          <a:stretch>
            <a:fillRect/>
          </a:stretch>
        </p:blipFill>
        <p:spPr>
          <a:xfrm>
            <a:off x="1671862" y="2063500"/>
            <a:ext cx="5800275" cy="4292850"/>
          </a:xfrm>
          <a:prstGeom prst="rect">
            <a:avLst/>
          </a:prstGeom>
          <a:noFill/>
          <a:ln>
            <a:noFill/>
          </a:ln>
        </p:spPr>
      </p:pic>
      <p:pic>
        <p:nvPicPr>
          <p:cNvPr id="227" name="Google Shape;227;p27"/>
          <p:cNvPicPr preferRelativeResize="0"/>
          <p:nvPr/>
        </p:nvPicPr>
        <p:blipFill>
          <a:blip r:embed="rId4">
            <a:alphaModFix/>
          </a:blip>
          <a:stretch>
            <a:fillRect/>
          </a:stretch>
        </p:blipFill>
        <p:spPr>
          <a:xfrm>
            <a:off x="5567500" y="2743200"/>
            <a:ext cx="685800" cy="685800"/>
          </a:xfrm>
          <a:prstGeom prst="rect">
            <a:avLst/>
          </a:prstGeom>
          <a:noFill/>
          <a:ln>
            <a:noFill/>
          </a:ln>
        </p:spPr>
      </p:pic>
      <p:pic>
        <p:nvPicPr>
          <p:cNvPr id="228" name="Google Shape;228;p27"/>
          <p:cNvPicPr preferRelativeResize="0"/>
          <p:nvPr/>
        </p:nvPicPr>
        <p:blipFill>
          <a:blip r:embed="rId4">
            <a:alphaModFix/>
          </a:blip>
          <a:stretch>
            <a:fillRect/>
          </a:stretch>
        </p:blipFill>
        <p:spPr>
          <a:xfrm>
            <a:off x="4388925" y="3315475"/>
            <a:ext cx="685800" cy="685800"/>
          </a:xfrm>
          <a:prstGeom prst="rect">
            <a:avLst/>
          </a:prstGeom>
          <a:noFill/>
          <a:ln>
            <a:noFill/>
          </a:ln>
        </p:spPr>
      </p:pic>
      <p:sp>
        <p:nvSpPr>
          <p:cNvPr id="229" name="Google Shape;229;p27"/>
          <p:cNvSpPr/>
          <p:nvPr/>
        </p:nvSpPr>
        <p:spPr>
          <a:xfrm>
            <a:off x="4313925" y="3315475"/>
            <a:ext cx="835800" cy="685800"/>
          </a:xfrm>
          <a:prstGeom prst="decagon">
            <a:avLst>
              <a:gd fmla="val 105146" name="vf"/>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0" name="Google Shape;230;p27"/>
          <p:cNvPicPr preferRelativeResize="0"/>
          <p:nvPr/>
        </p:nvPicPr>
        <p:blipFill>
          <a:blip r:embed="rId4">
            <a:alphaModFix/>
          </a:blip>
          <a:stretch>
            <a:fillRect/>
          </a:stretch>
        </p:blipFill>
        <p:spPr>
          <a:xfrm>
            <a:off x="6186950" y="4549775"/>
            <a:ext cx="685800" cy="685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300"/>
                                        <p:tgtEl>
                                          <p:spTgt spid="227"/>
                                        </p:tgtEl>
                                      </p:cBhvr>
                                    </p:animEffect>
                                    <p:set>
                                      <p:cBhvr>
                                        <p:cTn dur="1" fill="hold">
                                          <p:stCondLst>
                                            <p:cond delay="1300"/>
                                          </p:stCondLst>
                                        </p:cTn>
                                        <p:tgtEl>
                                          <p:spTgt spid="22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8"/>
                                        </p:tgtEl>
                                      </p:cBhvr>
                                    </p:animEffect>
                                    <p:set>
                                      <p:cBhvr>
                                        <p:cTn dur="1" fill="hold">
                                          <p:stCondLst>
                                            <p:cond delay="1000"/>
                                          </p:stCondLst>
                                        </p:cTn>
                                        <p:tgtEl>
                                          <p:spTgt spid="22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7"/>
                                        </p:tgtEl>
                                      </p:cBhvr>
                                    </p:animEffect>
                                    <p:set>
                                      <p:cBhvr>
                                        <p:cTn dur="1" fill="hold">
                                          <p:stCondLst>
                                            <p:cond delay="1000"/>
                                          </p:stCondLst>
                                        </p:cTn>
                                        <p:tgtEl>
                                          <p:spTgt spid="22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28"/>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36" name="Google Shape;236;p28"/>
          <p:cNvSpPr txBox="1"/>
          <p:nvPr/>
        </p:nvSpPr>
        <p:spPr>
          <a:xfrm>
            <a:off x="1711050" y="784625"/>
            <a:ext cx="5721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Creating Campaigns  </a:t>
            </a:r>
            <a:endParaRPr b="1" sz="3300"/>
          </a:p>
        </p:txBody>
      </p:sp>
      <p:sp>
        <p:nvSpPr>
          <p:cNvPr id="237" name="Google Shape;237;p28"/>
          <p:cNvSpPr txBox="1"/>
          <p:nvPr/>
        </p:nvSpPr>
        <p:spPr>
          <a:xfrm>
            <a:off x="505800" y="1470425"/>
            <a:ext cx="8132400" cy="449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000" u="sng"/>
          </a:p>
        </p:txBody>
      </p:sp>
      <p:sp>
        <p:nvSpPr>
          <p:cNvPr id="238" name="Google Shape;238;p28"/>
          <p:cNvSpPr txBox="1"/>
          <p:nvPr/>
        </p:nvSpPr>
        <p:spPr>
          <a:xfrm>
            <a:off x="394250" y="1527550"/>
            <a:ext cx="8292600" cy="483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t>Goal 3: </a:t>
            </a:r>
            <a:r>
              <a:rPr lang="en-US" sz="1800"/>
              <a:t>Target stakeholders that have a greater interest in the proposed transportation project  </a:t>
            </a:r>
            <a:endParaRPr sz="1800"/>
          </a:p>
        </p:txBody>
      </p:sp>
      <p:pic>
        <p:nvPicPr>
          <p:cNvPr id="239" name="Google Shape;239;p28"/>
          <p:cNvPicPr preferRelativeResize="0"/>
          <p:nvPr/>
        </p:nvPicPr>
        <p:blipFill>
          <a:blip r:embed="rId3">
            <a:alphaModFix/>
          </a:blip>
          <a:stretch>
            <a:fillRect/>
          </a:stretch>
        </p:blipFill>
        <p:spPr>
          <a:xfrm>
            <a:off x="1539800" y="2250275"/>
            <a:ext cx="6064399" cy="4167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29"/>
          <p:cNvSpPr txBox="1"/>
          <p:nvPr>
            <p:ph idx="12" type="sldNum"/>
          </p:nvPr>
        </p:nvSpPr>
        <p:spPr>
          <a:xfrm>
            <a:off x="6873188" y="6373975"/>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45" name="Google Shape;245;p29"/>
          <p:cNvSpPr txBox="1"/>
          <p:nvPr/>
        </p:nvSpPr>
        <p:spPr>
          <a:xfrm>
            <a:off x="1711050" y="646350"/>
            <a:ext cx="5721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Approach Overview </a:t>
            </a:r>
            <a:endParaRPr sz="3300"/>
          </a:p>
        </p:txBody>
      </p:sp>
      <p:sp>
        <p:nvSpPr>
          <p:cNvPr id="246" name="Google Shape;246;p29"/>
          <p:cNvSpPr/>
          <p:nvPr/>
        </p:nvSpPr>
        <p:spPr>
          <a:xfrm>
            <a:off x="1330350" y="2484450"/>
            <a:ext cx="4011600" cy="1889100"/>
          </a:xfrm>
          <a:prstGeom prst="chevron">
            <a:avLst>
              <a:gd fmla="val 50000" name="adj"/>
            </a:avLst>
          </a:prstGeom>
          <a:solidFill>
            <a:srgbClr val="A72A1E"/>
          </a:solidFill>
          <a:ln>
            <a:noFill/>
          </a:ln>
        </p:spPr>
        <p:txBody>
          <a:bodyPr anchorCtr="0" anchor="ctr" bIns="91425" lIns="91425" spcFirstLastPara="1" rIns="91425" wrap="square" tIns="91425">
            <a:noAutofit/>
          </a:bodyPr>
          <a:lstStyle/>
          <a:p>
            <a:pPr indent="0" lvl="0" marL="914400" rtl="0" algn="l">
              <a:spcBef>
                <a:spcPts val="0"/>
              </a:spcBef>
              <a:spcAft>
                <a:spcPts val="0"/>
              </a:spcAft>
              <a:buNone/>
            </a:pPr>
            <a:r>
              <a:t/>
            </a:r>
            <a:endParaRPr>
              <a:solidFill>
                <a:srgbClr val="FFFFFF"/>
              </a:solidFill>
              <a:latin typeface="Roboto"/>
              <a:ea typeface="Roboto"/>
              <a:cs typeface="Roboto"/>
              <a:sym typeface="Roboto"/>
            </a:endParaRPr>
          </a:p>
        </p:txBody>
      </p:sp>
      <p:sp>
        <p:nvSpPr>
          <p:cNvPr id="247" name="Google Shape;247;p29"/>
          <p:cNvSpPr/>
          <p:nvPr/>
        </p:nvSpPr>
        <p:spPr>
          <a:xfrm>
            <a:off x="6941313" y="3001046"/>
            <a:ext cx="2085300" cy="855900"/>
          </a:xfrm>
          <a:prstGeom prst="chevron">
            <a:avLst>
              <a:gd fmla="val 50000" name="adj"/>
            </a:avLst>
          </a:prstGeom>
          <a:solidFill>
            <a:srgbClr val="D8382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Spatial Engagement Portal</a:t>
            </a:r>
            <a:endParaRPr>
              <a:solidFill>
                <a:srgbClr val="FFFFFF"/>
              </a:solidFill>
              <a:latin typeface="Roboto"/>
              <a:ea typeface="Roboto"/>
              <a:cs typeface="Roboto"/>
              <a:sym typeface="Roboto"/>
            </a:endParaRPr>
          </a:p>
        </p:txBody>
      </p:sp>
      <p:sp>
        <p:nvSpPr>
          <p:cNvPr id="248" name="Google Shape;248;p29"/>
          <p:cNvSpPr/>
          <p:nvPr/>
        </p:nvSpPr>
        <p:spPr>
          <a:xfrm>
            <a:off x="5100382" y="3001046"/>
            <a:ext cx="2085300" cy="855900"/>
          </a:xfrm>
          <a:prstGeom prst="chevron">
            <a:avLst>
              <a:gd fmla="val 50000" name="adj"/>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Automated targeted advertising </a:t>
            </a:r>
            <a:endParaRPr>
              <a:solidFill>
                <a:srgbClr val="FFFFFF"/>
              </a:solidFill>
              <a:latin typeface="Roboto"/>
              <a:ea typeface="Roboto"/>
              <a:cs typeface="Roboto"/>
              <a:sym typeface="Roboto"/>
            </a:endParaRPr>
          </a:p>
        </p:txBody>
      </p:sp>
      <p:sp>
        <p:nvSpPr>
          <p:cNvPr id="249" name="Google Shape;249;p29"/>
          <p:cNvSpPr/>
          <p:nvPr/>
        </p:nvSpPr>
        <p:spPr>
          <a:xfrm>
            <a:off x="117375" y="3001056"/>
            <a:ext cx="2013600" cy="855900"/>
          </a:xfrm>
          <a:prstGeom prst="homePlate">
            <a:avLst>
              <a:gd fmla="val 50000" name="adj"/>
            </a:avLst>
          </a:prstGeom>
          <a:solidFill>
            <a:srgbClr val="8020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Network Analysis</a:t>
            </a:r>
            <a:endParaRPr>
              <a:solidFill>
                <a:srgbClr val="FFFFFF"/>
              </a:solidFill>
              <a:latin typeface="Roboto"/>
              <a:ea typeface="Roboto"/>
              <a:cs typeface="Roboto"/>
              <a:sym typeface="Roboto"/>
            </a:endParaRPr>
          </a:p>
        </p:txBody>
      </p:sp>
      <p:sp>
        <p:nvSpPr>
          <p:cNvPr id="250" name="Google Shape;250;p29"/>
          <p:cNvSpPr/>
          <p:nvPr/>
        </p:nvSpPr>
        <p:spPr>
          <a:xfrm>
            <a:off x="2209983" y="2691251"/>
            <a:ext cx="2629200" cy="665100"/>
          </a:xfrm>
          <a:prstGeom prst="chevron">
            <a:avLst>
              <a:gd fmla="val 50000" name="adj"/>
            </a:avLst>
          </a:prstGeom>
          <a:solidFill>
            <a:srgbClr val="A72A1E"/>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Roboto"/>
                <a:ea typeface="Roboto"/>
                <a:cs typeface="Roboto"/>
                <a:sym typeface="Roboto"/>
              </a:rPr>
              <a:t>Identification of non affected areas</a:t>
            </a:r>
            <a:endParaRPr>
              <a:solidFill>
                <a:srgbClr val="FFFFFF"/>
              </a:solidFill>
              <a:latin typeface="Roboto"/>
              <a:ea typeface="Roboto"/>
              <a:cs typeface="Roboto"/>
              <a:sym typeface="Roboto"/>
            </a:endParaRPr>
          </a:p>
        </p:txBody>
      </p:sp>
      <p:sp>
        <p:nvSpPr>
          <p:cNvPr id="251" name="Google Shape;251;p29"/>
          <p:cNvSpPr/>
          <p:nvPr/>
        </p:nvSpPr>
        <p:spPr>
          <a:xfrm>
            <a:off x="2209983" y="3526295"/>
            <a:ext cx="2629200" cy="665100"/>
          </a:xfrm>
          <a:prstGeom prst="chevron">
            <a:avLst>
              <a:gd fmla="val 50000" name="adj"/>
            </a:avLst>
          </a:prstGeom>
          <a:solidFill>
            <a:srgbClr val="A72A1E"/>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Roboto"/>
                <a:ea typeface="Roboto"/>
                <a:cs typeface="Roboto"/>
                <a:sym typeface="Roboto"/>
              </a:rPr>
              <a:t>Selection of areas with demographic interest</a:t>
            </a:r>
            <a:endParaRPr>
              <a:solidFill>
                <a:srgbClr val="FFFFFF"/>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47"/>
                                        </p:tgtEl>
                                        <p:attrNameLst>
                                          <p:attrName>style.visibility</p:attrName>
                                        </p:attrNameLst>
                                      </p:cBhvr>
                                      <p:to>
                                        <p:strVal val="visible"/>
                                      </p:to>
                                    </p:set>
                                    <p:anim calcmode="lin" valueType="num">
                                      <p:cBhvr additive="base">
                                        <p:cTn dur="1000"/>
                                        <p:tgtEl>
                                          <p:spTgt spid="247"/>
                                        </p:tgtEl>
                                        <p:attrNameLst>
                                          <p:attrName>ppt_w</p:attrName>
                                        </p:attrNameLst>
                                      </p:cBhvr>
                                      <p:tavLst>
                                        <p:tav fmla="" tm="0">
                                          <p:val>
                                            <p:strVal val="0"/>
                                          </p:val>
                                        </p:tav>
                                        <p:tav fmla="" tm="100000">
                                          <p:val>
                                            <p:strVal val="#ppt_w"/>
                                          </p:val>
                                        </p:tav>
                                      </p:tavLst>
                                    </p:anim>
                                    <p:anim calcmode="lin" valueType="num">
                                      <p:cBhvr additive="base">
                                        <p:cTn dur="1000"/>
                                        <p:tgtEl>
                                          <p:spTgt spid="247"/>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30"/>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7" name="Google Shape;257;p30"/>
          <p:cNvSpPr txBox="1"/>
          <p:nvPr/>
        </p:nvSpPr>
        <p:spPr>
          <a:xfrm>
            <a:off x="982050" y="574275"/>
            <a:ext cx="7179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Spatial Engagement Portal </a:t>
            </a:r>
            <a:endParaRPr b="1" sz="3300"/>
          </a:p>
        </p:txBody>
      </p:sp>
      <p:pic>
        <p:nvPicPr>
          <p:cNvPr id="258" name="Google Shape;258;p30" title="screen-capture.webm">
            <a:hlinkClick r:id="rId3"/>
          </p:cNvPr>
          <p:cNvPicPr preferRelativeResize="0"/>
          <p:nvPr/>
        </p:nvPicPr>
        <p:blipFill>
          <a:blip r:embed="rId4">
            <a:alphaModFix/>
          </a:blip>
          <a:stretch>
            <a:fillRect/>
          </a:stretch>
        </p:blipFill>
        <p:spPr>
          <a:xfrm>
            <a:off x="1197371" y="1498950"/>
            <a:ext cx="6749267" cy="50619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31"/>
          <p:cNvSpPr txBox="1"/>
          <p:nvPr>
            <p:ph type="ctrTitle"/>
          </p:nvPr>
        </p:nvSpPr>
        <p:spPr>
          <a:xfrm>
            <a:off x="685800" y="890000"/>
            <a:ext cx="7772400" cy="2076600"/>
          </a:xfrm>
          <a:prstGeom prst="rect">
            <a:avLst/>
          </a:prstGeom>
          <a:noFill/>
          <a:ln>
            <a:noFill/>
          </a:ln>
        </p:spPr>
        <p:txBody>
          <a:bodyPr anchorCtr="0" anchor="ctr" bIns="45700" lIns="91425" spcFirstLastPara="1" rIns="91425" wrap="square" tIns="45700">
            <a:noAutofit/>
          </a:bodyPr>
          <a:lstStyle/>
          <a:p>
            <a:pPr indent="0" lvl="0" marL="0" rtl="0" algn="ctr">
              <a:lnSpc>
                <a:spcPct val="200000"/>
              </a:lnSpc>
              <a:spcBef>
                <a:spcPts val="0"/>
              </a:spcBef>
              <a:spcAft>
                <a:spcPts val="0"/>
              </a:spcAft>
              <a:buSzPts val="1100"/>
              <a:buNone/>
            </a:pPr>
            <a:r>
              <a:rPr lang="en-US" sz="2600"/>
              <a:t>THANK YOU !</a:t>
            </a:r>
            <a:endParaRPr sz="2600"/>
          </a:p>
          <a:p>
            <a:pPr indent="0" lvl="0" marL="0" rtl="0" algn="ctr">
              <a:lnSpc>
                <a:spcPct val="200000"/>
              </a:lnSpc>
              <a:spcBef>
                <a:spcPts val="300"/>
              </a:spcBef>
              <a:spcAft>
                <a:spcPts val="300"/>
              </a:spcAft>
              <a:buSzPts val="1100"/>
              <a:buNone/>
            </a:pPr>
            <a:r>
              <a:rPr lang="en-US" sz="2600"/>
              <a:t>ANY QUESTIONS?</a:t>
            </a:r>
            <a:endParaRPr sz="2600"/>
          </a:p>
        </p:txBody>
      </p:sp>
      <p:sp>
        <p:nvSpPr>
          <p:cNvPr id="264" name="Google Shape;264;p31"/>
          <p:cNvSpPr txBox="1"/>
          <p:nvPr>
            <p:ph idx="1" type="subTitle"/>
          </p:nvPr>
        </p:nvSpPr>
        <p:spPr>
          <a:xfrm>
            <a:off x="1371600" y="3058300"/>
            <a:ext cx="6400800" cy="9501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rgbClr val="888888"/>
              </a:buClr>
              <a:buSzPts val="2400"/>
              <a:buFont typeface="Arial"/>
              <a:buNone/>
            </a:pPr>
            <a:r>
              <a:rPr lang="en-US"/>
              <a:t>Dr. Okan Pala | </a:t>
            </a:r>
            <a:r>
              <a:rPr lang="en-US" u="sng">
                <a:solidFill>
                  <a:schemeClr val="hlink"/>
                </a:solidFill>
                <a:hlinkClick r:id="rId3"/>
              </a:rPr>
              <a:t>opala@ncsu.edu</a:t>
            </a:r>
            <a:r>
              <a:rPr lang="en-US"/>
              <a:t> </a:t>
            </a:r>
            <a:endParaRPr/>
          </a:p>
          <a:p>
            <a:pPr indent="0" lvl="0" marL="0" rtl="0" algn="ctr">
              <a:spcBef>
                <a:spcPts val="0"/>
              </a:spcBef>
              <a:spcAft>
                <a:spcPts val="0"/>
              </a:spcAft>
              <a:buClr>
                <a:srgbClr val="888888"/>
              </a:buClr>
              <a:buSzPts val="2400"/>
              <a:buFont typeface="Arial"/>
              <a:buNone/>
            </a:pPr>
            <a:r>
              <a:rPr lang="en-US"/>
              <a:t>George Orfanidis | </a:t>
            </a:r>
            <a:r>
              <a:rPr lang="en-US" u="sng">
                <a:solidFill>
                  <a:schemeClr val="hlink"/>
                </a:solidFill>
                <a:hlinkClick r:id="rId4"/>
              </a:rPr>
              <a:t>orfanidisg2@winthrop.edu</a:t>
            </a:r>
            <a:r>
              <a:rPr lang="en-US"/>
              <a:t>  </a:t>
            </a:r>
            <a:endParaRPr/>
          </a:p>
        </p:txBody>
      </p:sp>
      <p:pic>
        <p:nvPicPr>
          <p:cNvPr id="265" name="Google Shape;265;p31"/>
          <p:cNvPicPr preferRelativeResize="0"/>
          <p:nvPr/>
        </p:nvPicPr>
        <p:blipFill>
          <a:blip r:embed="rId5">
            <a:alphaModFix/>
          </a:blip>
          <a:stretch>
            <a:fillRect/>
          </a:stretch>
        </p:blipFill>
        <p:spPr>
          <a:xfrm>
            <a:off x="3013304" y="5647025"/>
            <a:ext cx="3433125" cy="613050"/>
          </a:xfrm>
          <a:prstGeom prst="rect">
            <a:avLst/>
          </a:prstGeom>
          <a:noFill/>
          <a:ln>
            <a:noFill/>
          </a:ln>
        </p:spPr>
      </p:pic>
      <p:pic>
        <p:nvPicPr>
          <p:cNvPr id="266" name="Google Shape;266;p31"/>
          <p:cNvPicPr preferRelativeResize="0"/>
          <p:nvPr/>
        </p:nvPicPr>
        <p:blipFill>
          <a:blip r:embed="rId6">
            <a:alphaModFix/>
          </a:blip>
          <a:stretch>
            <a:fillRect/>
          </a:stretch>
        </p:blipFill>
        <p:spPr>
          <a:xfrm>
            <a:off x="3621852" y="4310900"/>
            <a:ext cx="2216025" cy="1108000"/>
          </a:xfrm>
          <a:prstGeom prst="rect">
            <a:avLst/>
          </a:prstGeom>
          <a:noFill/>
          <a:ln>
            <a:noFill/>
          </a:ln>
        </p:spPr>
      </p:pic>
      <p:sp>
        <p:nvSpPr>
          <p:cNvPr id="267" name="Google Shape;267;p31"/>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4"/>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95" name="Google Shape;95;p14"/>
          <p:cNvSpPr/>
          <p:nvPr/>
        </p:nvSpPr>
        <p:spPr>
          <a:xfrm>
            <a:off x="802463" y="2980925"/>
            <a:ext cx="2270750" cy="1350625"/>
          </a:xfrm>
          <a:prstGeom prst="flowChartInputOutpu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a:off x="2933688" y="2981375"/>
            <a:ext cx="2056700" cy="1350625"/>
          </a:xfrm>
          <a:prstGeom prst="flowChartInputOutpu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4842140" y="2980925"/>
            <a:ext cx="2133600" cy="1350625"/>
          </a:xfrm>
          <a:prstGeom prst="flowChartInputOutput">
            <a:avLst/>
          </a:prstGeom>
          <a:gradFill>
            <a:gsLst>
              <a:gs pos="0">
                <a:srgbClr val="DB0000"/>
              </a:gs>
              <a:gs pos="100000">
                <a:srgbClr val="540303"/>
              </a:gs>
            </a:gsLst>
            <a:lin ang="540001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 name="Google Shape;98;p14"/>
          <p:cNvCxnSpPr>
            <a:stCxn id="95" idx="5"/>
            <a:endCxn id="96" idx="2"/>
          </p:cNvCxnSpPr>
          <p:nvPr/>
        </p:nvCxnSpPr>
        <p:spPr>
          <a:xfrm>
            <a:off x="2846138" y="3656238"/>
            <a:ext cx="293100" cy="600"/>
          </a:xfrm>
          <a:prstGeom prst="straightConnector1">
            <a:avLst/>
          </a:prstGeom>
          <a:noFill/>
          <a:ln cap="flat" cmpd="sng" w="19050">
            <a:solidFill>
              <a:schemeClr val="dk2"/>
            </a:solidFill>
            <a:prstDash val="solid"/>
            <a:round/>
            <a:headEnd len="med" w="med" type="none"/>
            <a:tailEnd len="med" w="med" type="triangle"/>
          </a:ln>
        </p:spPr>
      </p:cxnSp>
      <p:cxnSp>
        <p:nvCxnSpPr>
          <p:cNvPr id="99" name="Google Shape;99;p14"/>
          <p:cNvCxnSpPr>
            <a:stCxn id="96" idx="5"/>
            <a:endCxn id="97" idx="2"/>
          </p:cNvCxnSpPr>
          <p:nvPr/>
        </p:nvCxnSpPr>
        <p:spPr>
          <a:xfrm flipH="1" rot="10800000">
            <a:off x="4784718" y="3656088"/>
            <a:ext cx="270900" cy="600"/>
          </a:xfrm>
          <a:prstGeom prst="straightConnector1">
            <a:avLst/>
          </a:prstGeom>
          <a:noFill/>
          <a:ln cap="flat" cmpd="sng" w="19050">
            <a:solidFill>
              <a:schemeClr val="dk2"/>
            </a:solidFill>
            <a:prstDash val="solid"/>
            <a:round/>
            <a:headEnd len="med" w="med" type="none"/>
            <a:tailEnd len="med" w="med" type="triangle"/>
          </a:ln>
        </p:spPr>
      </p:cxnSp>
      <p:cxnSp>
        <p:nvCxnSpPr>
          <p:cNvPr id="100" name="Google Shape;100;p14"/>
          <p:cNvCxnSpPr>
            <a:stCxn id="97" idx="5"/>
          </p:cNvCxnSpPr>
          <p:nvPr/>
        </p:nvCxnSpPr>
        <p:spPr>
          <a:xfrm>
            <a:off x="6762380" y="3656238"/>
            <a:ext cx="475500" cy="900"/>
          </a:xfrm>
          <a:prstGeom prst="straightConnector1">
            <a:avLst/>
          </a:prstGeom>
          <a:noFill/>
          <a:ln cap="flat" cmpd="sng" w="19050">
            <a:solidFill>
              <a:schemeClr val="dk2"/>
            </a:solidFill>
            <a:prstDash val="solid"/>
            <a:round/>
            <a:headEnd len="med" w="med" type="none"/>
            <a:tailEnd len="med" w="med" type="triangle"/>
          </a:ln>
        </p:spPr>
      </p:cxnSp>
      <p:sp>
        <p:nvSpPr>
          <p:cNvPr id="101" name="Google Shape;101;p14"/>
          <p:cNvSpPr txBox="1"/>
          <p:nvPr/>
        </p:nvSpPr>
        <p:spPr>
          <a:xfrm>
            <a:off x="1294075" y="769850"/>
            <a:ext cx="72522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Transportation Planning Process </a:t>
            </a:r>
            <a:r>
              <a:rPr lang="en-US" sz="3600"/>
              <a:t> </a:t>
            </a:r>
            <a:endParaRPr sz="3600"/>
          </a:p>
        </p:txBody>
      </p:sp>
      <p:sp>
        <p:nvSpPr>
          <p:cNvPr id="102" name="Google Shape;102;p14"/>
          <p:cNvSpPr txBox="1"/>
          <p:nvPr/>
        </p:nvSpPr>
        <p:spPr>
          <a:xfrm>
            <a:off x="1304988" y="3311725"/>
            <a:ext cx="11973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700">
                <a:solidFill>
                  <a:srgbClr val="FFFFFF"/>
                </a:solidFill>
              </a:rPr>
              <a:t>Choice of site</a:t>
            </a:r>
            <a:r>
              <a:rPr lang="en-US">
                <a:solidFill>
                  <a:srgbClr val="FFFFFF"/>
                </a:solidFill>
              </a:rPr>
              <a:t> </a:t>
            </a:r>
            <a:endParaRPr>
              <a:solidFill>
                <a:srgbClr val="FFFFFF"/>
              </a:solidFill>
            </a:endParaRPr>
          </a:p>
        </p:txBody>
      </p:sp>
      <p:sp>
        <p:nvSpPr>
          <p:cNvPr id="103" name="Google Shape;103;p14"/>
          <p:cNvSpPr txBox="1"/>
          <p:nvPr/>
        </p:nvSpPr>
        <p:spPr>
          <a:xfrm>
            <a:off x="3229439" y="3210325"/>
            <a:ext cx="15225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700">
                <a:solidFill>
                  <a:srgbClr val="FFFFFF"/>
                </a:solidFill>
              </a:rPr>
              <a:t>Ranking transportation needs</a:t>
            </a:r>
            <a:endParaRPr>
              <a:solidFill>
                <a:srgbClr val="FFFFFF"/>
              </a:solidFill>
            </a:endParaRPr>
          </a:p>
        </p:txBody>
      </p:sp>
      <p:sp>
        <p:nvSpPr>
          <p:cNvPr id="104" name="Google Shape;104;p14"/>
          <p:cNvSpPr txBox="1"/>
          <p:nvPr/>
        </p:nvSpPr>
        <p:spPr>
          <a:xfrm>
            <a:off x="5310350" y="3313800"/>
            <a:ext cx="11973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700">
                <a:solidFill>
                  <a:srgbClr val="FFFFFF"/>
                </a:solidFill>
              </a:rPr>
              <a:t>Public input</a:t>
            </a:r>
            <a:endParaRPr>
              <a:solidFill>
                <a:srgbClr val="FFFFFF"/>
              </a:solidFill>
            </a:endParaRPr>
          </a:p>
        </p:txBody>
      </p:sp>
      <p:sp>
        <p:nvSpPr>
          <p:cNvPr id="105" name="Google Shape;105;p14"/>
          <p:cNvSpPr/>
          <p:nvPr/>
        </p:nvSpPr>
        <p:spPr>
          <a:xfrm>
            <a:off x="7438738" y="4154700"/>
            <a:ext cx="192000" cy="177300"/>
          </a:xfrm>
          <a:prstGeom prst="ellips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p:nvPr/>
        </p:nvSpPr>
        <p:spPr>
          <a:xfrm>
            <a:off x="7794138" y="4154700"/>
            <a:ext cx="192000" cy="177300"/>
          </a:xfrm>
          <a:prstGeom prst="ellips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
          <p:cNvSpPr/>
          <p:nvPr/>
        </p:nvSpPr>
        <p:spPr>
          <a:xfrm>
            <a:off x="8149538" y="4154700"/>
            <a:ext cx="192000" cy="177300"/>
          </a:xfrm>
          <a:prstGeom prst="ellipse">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5"/>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13" name="Google Shape;113;p15"/>
          <p:cNvSpPr txBox="1"/>
          <p:nvPr/>
        </p:nvSpPr>
        <p:spPr>
          <a:xfrm>
            <a:off x="1711050" y="784625"/>
            <a:ext cx="5721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Problem Statement</a:t>
            </a:r>
            <a:r>
              <a:rPr lang="en-US" sz="3300"/>
              <a:t> </a:t>
            </a:r>
            <a:r>
              <a:rPr lang="en-US" sz="3600"/>
              <a:t> </a:t>
            </a:r>
            <a:endParaRPr sz="3600"/>
          </a:p>
        </p:txBody>
      </p:sp>
      <p:sp>
        <p:nvSpPr>
          <p:cNvPr id="114" name="Google Shape;114;p15"/>
          <p:cNvSpPr txBox="1"/>
          <p:nvPr/>
        </p:nvSpPr>
        <p:spPr>
          <a:xfrm>
            <a:off x="528150" y="1554639"/>
            <a:ext cx="8087700" cy="47175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AutoNum type="arabicPeriod"/>
            </a:pPr>
            <a:r>
              <a:rPr lang="en-US" sz="2000">
                <a:solidFill>
                  <a:schemeClr val="dk1"/>
                </a:solidFill>
              </a:rPr>
              <a:t>Local stakeholders are more likely to get involved in the planning process of it compared to commuting stakeholders</a:t>
            </a:r>
            <a:endParaRPr sz="2000">
              <a:solidFill>
                <a:schemeClr val="dk1"/>
              </a:solidFill>
            </a:endParaRPr>
          </a:p>
          <a:p>
            <a:pPr indent="0" lvl="0" marL="457200" rtl="0" algn="l">
              <a:lnSpc>
                <a:spcPct val="115000"/>
              </a:lnSpc>
              <a:spcBef>
                <a:spcPts val="0"/>
              </a:spcBef>
              <a:spcAft>
                <a:spcPts val="0"/>
              </a:spcAft>
              <a:buNone/>
            </a:pPr>
            <a:r>
              <a:t/>
            </a:r>
            <a:endParaRPr sz="2000">
              <a:solidFill>
                <a:schemeClr val="dk1"/>
              </a:solidFill>
            </a:endParaRPr>
          </a:p>
          <a:p>
            <a:pPr indent="-355600" lvl="0" marL="457200" rtl="0" algn="l">
              <a:lnSpc>
                <a:spcPct val="115000"/>
              </a:lnSpc>
              <a:spcBef>
                <a:spcPts val="0"/>
              </a:spcBef>
              <a:spcAft>
                <a:spcPts val="0"/>
              </a:spcAft>
              <a:buClr>
                <a:schemeClr val="dk1"/>
              </a:buClr>
              <a:buSzPts val="2000"/>
              <a:buAutoNum type="arabicPeriod"/>
            </a:pPr>
            <a:r>
              <a:rPr lang="en-US" sz="2000">
                <a:solidFill>
                  <a:schemeClr val="dk1"/>
                </a:solidFill>
              </a:rPr>
              <a:t>Many stakeholders participate in the planning process to delay the actualization of a project because they simply do not want long term construction near their work or home location. </a:t>
            </a:r>
            <a:endParaRPr sz="2000">
              <a:solidFill>
                <a:schemeClr val="dk1"/>
              </a:solidFill>
            </a:endParaRPr>
          </a:p>
          <a:p>
            <a:pPr indent="0" lvl="0" marL="457200" rtl="0" algn="l">
              <a:lnSpc>
                <a:spcPct val="115000"/>
              </a:lnSpc>
              <a:spcBef>
                <a:spcPts val="0"/>
              </a:spcBef>
              <a:spcAft>
                <a:spcPts val="0"/>
              </a:spcAft>
              <a:buNone/>
            </a:pPr>
            <a:r>
              <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Local: </a:t>
            </a:r>
            <a:r>
              <a:rPr lang="en-US" sz="2000">
                <a:solidFill>
                  <a:schemeClr val="dk1"/>
                </a:solidFill>
              </a:rPr>
              <a:t>stakeholders that live or work in close proximity to the project’s location</a:t>
            </a:r>
            <a:endParaRPr sz="2000">
              <a:solidFill>
                <a:schemeClr val="dk1"/>
              </a:solidFill>
            </a:endParaRPr>
          </a:p>
          <a:p>
            <a:pPr indent="0" lvl="0" marL="457200" rtl="0" algn="l">
              <a:lnSpc>
                <a:spcPct val="115000"/>
              </a:lnSpc>
              <a:spcBef>
                <a:spcPts val="0"/>
              </a:spcBef>
              <a:spcAft>
                <a:spcPts val="0"/>
              </a:spcAft>
              <a:buNone/>
            </a:pPr>
            <a:r>
              <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en-US" sz="2000">
                <a:solidFill>
                  <a:schemeClr val="dk1"/>
                </a:solidFill>
              </a:rPr>
              <a:t>Commuting: </a:t>
            </a:r>
            <a:r>
              <a:rPr lang="en-US" sz="2000">
                <a:solidFill>
                  <a:schemeClr val="dk1"/>
                </a:solidFill>
              </a:rPr>
              <a:t>stakeholders that regularly commute near the project’s location</a:t>
            </a:r>
            <a:endParaRPr sz="2000">
              <a:solidFill>
                <a:schemeClr val="dk1"/>
              </a:solidFill>
            </a:endParaRPr>
          </a:p>
          <a:p>
            <a:pPr indent="0" lvl="0" marL="0" rtl="0" algn="l">
              <a:lnSpc>
                <a:spcPct val="115000"/>
              </a:lnSpc>
              <a:spcBef>
                <a:spcPts val="0"/>
              </a:spcBef>
              <a:spcAft>
                <a:spcPts val="0"/>
              </a:spcAft>
              <a:buNone/>
            </a:pPr>
            <a:r>
              <a:t/>
            </a:r>
            <a:endParaRPr sz="20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16"/>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0" name="Google Shape;120;p16"/>
          <p:cNvSpPr txBox="1"/>
          <p:nvPr/>
        </p:nvSpPr>
        <p:spPr>
          <a:xfrm>
            <a:off x="499650" y="1236250"/>
            <a:ext cx="81447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300"/>
              </a:spcAft>
              <a:buNone/>
            </a:pPr>
            <a:r>
              <a:rPr lang="en-US" sz="2600">
                <a:solidFill>
                  <a:schemeClr val="dk1"/>
                </a:solidFill>
              </a:rPr>
              <a:t>How Does One Effectively Identify Transportation Stakeholders To Target Them Using Popular Advertising Platforms?</a:t>
            </a:r>
            <a:r>
              <a:rPr b="1" lang="en-US" sz="2600">
                <a:solidFill>
                  <a:schemeClr val="dk1"/>
                </a:solidFill>
              </a:rPr>
              <a:t> </a:t>
            </a:r>
            <a:endParaRPr/>
          </a:p>
        </p:txBody>
      </p:sp>
      <p:pic>
        <p:nvPicPr>
          <p:cNvPr id="121" name="Google Shape;121;p16"/>
          <p:cNvPicPr preferRelativeResize="0"/>
          <p:nvPr/>
        </p:nvPicPr>
        <p:blipFill>
          <a:blip r:embed="rId3">
            <a:alphaModFix/>
          </a:blip>
          <a:stretch>
            <a:fillRect/>
          </a:stretch>
        </p:blipFill>
        <p:spPr>
          <a:xfrm>
            <a:off x="3409550" y="3488100"/>
            <a:ext cx="2324912" cy="2316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17"/>
          <p:cNvSpPr txBox="1"/>
          <p:nvPr>
            <p:ph idx="12" type="sldNum"/>
          </p:nvPr>
        </p:nvSpPr>
        <p:spPr>
          <a:xfrm>
            <a:off x="6873188" y="6373975"/>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7" name="Google Shape;127;p17"/>
          <p:cNvSpPr txBox="1"/>
          <p:nvPr/>
        </p:nvSpPr>
        <p:spPr>
          <a:xfrm>
            <a:off x="1711050" y="646350"/>
            <a:ext cx="5721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Approach Overview </a:t>
            </a:r>
            <a:endParaRPr sz="3300"/>
          </a:p>
        </p:txBody>
      </p:sp>
      <p:sp>
        <p:nvSpPr>
          <p:cNvPr id="128" name="Google Shape;128;p17"/>
          <p:cNvSpPr/>
          <p:nvPr/>
        </p:nvSpPr>
        <p:spPr>
          <a:xfrm>
            <a:off x="1330350" y="2484450"/>
            <a:ext cx="4011600" cy="1889100"/>
          </a:xfrm>
          <a:prstGeom prst="chevron">
            <a:avLst>
              <a:gd fmla="val 50000" name="adj"/>
            </a:avLst>
          </a:prstGeom>
          <a:solidFill>
            <a:srgbClr val="A72A1E"/>
          </a:solidFill>
          <a:ln>
            <a:noFill/>
          </a:ln>
        </p:spPr>
        <p:txBody>
          <a:bodyPr anchorCtr="0" anchor="ctr" bIns="91425" lIns="91425" spcFirstLastPara="1" rIns="91425" wrap="square" tIns="91425">
            <a:noAutofit/>
          </a:bodyPr>
          <a:lstStyle/>
          <a:p>
            <a:pPr indent="0" lvl="0" marL="914400" rtl="0" algn="l">
              <a:spcBef>
                <a:spcPts val="0"/>
              </a:spcBef>
              <a:spcAft>
                <a:spcPts val="0"/>
              </a:spcAft>
              <a:buNone/>
            </a:pPr>
            <a:r>
              <a:t/>
            </a:r>
            <a:endParaRPr>
              <a:solidFill>
                <a:srgbClr val="FFFFFF"/>
              </a:solidFill>
              <a:latin typeface="Roboto"/>
              <a:ea typeface="Roboto"/>
              <a:cs typeface="Roboto"/>
              <a:sym typeface="Roboto"/>
            </a:endParaRPr>
          </a:p>
        </p:txBody>
      </p:sp>
      <p:sp>
        <p:nvSpPr>
          <p:cNvPr id="129" name="Google Shape;129;p17"/>
          <p:cNvSpPr/>
          <p:nvPr/>
        </p:nvSpPr>
        <p:spPr>
          <a:xfrm>
            <a:off x="6941313" y="3001046"/>
            <a:ext cx="2085300" cy="855900"/>
          </a:xfrm>
          <a:prstGeom prst="chevron">
            <a:avLst>
              <a:gd fmla="val 50000" name="adj"/>
            </a:avLst>
          </a:prstGeom>
          <a:solidFill>
            <a:srgbClr val="D8382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Spatial Engagement Portal</a:t>
            </a:r>
            <a:endParaRPr>
              <a:solidFill>
                <a:srgbClr val="FFFFFF"/>
              </a:solidFill>
              <a:latin typeface="Roboto"/>
              <a:ea typeface="Roboto"/>
              <a:cs typeface="Roboto"/>
              <a:sym typeface="Roboto"/>
            </a:endParaRPr>
          </a:p>
        </p:txBody>
      </p:sp>
      <p:sp>
        <p:nvSpPr>
          <p:cNvPr id="130" name="Google Shape;130;p17"/>
          <p:cNvSpPr/>
          <p:nvPr/>
        </p:nvSpPr>
        <p:spPr>
          <a:xfrm>
            <a:off x="5100382" y="3001046"/>
            <a:ext cx="2085300" cy="855900"/>
          </a:xfrm>
          <a:prstGeom prst="chevron">
            <a:avLst>
              <a:gd fmla="val 50000" name="adj"/>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Automated targeted advertising </a:t>
            </a:r>
            <a:endParaRPr>
              <a:solidFill>
                <a:srgbClr val="FFFFFF"/>
              </a:solidFill>
              <a:latin typeface="Roboto"/>
              <a:ea typeface="Roboto"/>
              <a:cs typeface="Roboto"/>
              <a:sym typeface="Roboto"/>
            </a:endParaRPr>
          </a:p>
        </p:txBody>
      </p:sp>
      <p:sp>
        <p:nvSpPr>
          <p:cNvPr id="131" name="Google Shape;131;p17"/>
          <p:cNvSpPr/>
          <p:nvPr/>
        </p:nvSpPr>
        <p:spPr>
          <a:xfrm>
            <a:off x="117375" y="3001056"/>
            <a:ext cx="2013600" cy="855900"/>
          </a:xfrm>
          <a:prstGeom prst="homePlate">
            <a:avLst>
              <a:gd fmla="val 50000" name="adj"/>
            </a:avLst>
          </a:prstGeom>
          <a:solidFill>
            <a:srgbClr val="8020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Network Analysis</a:t>
            </a:r>
            <a:endParaRPr>
              <a:solidFill>
                <a:srgbClr val="FFFFFF"/>
              </a:solidFill>
              <a:latin typeface="Roboto"/>
              <a:ea typeface="Roboto"/>
              <a:cs typeface="Roboto"/>
              <a:sym typeface="Roboto"/>
            </a:endParaRPr>
          </a:p>
        </p:txBody>
      </p:sp>
      <p:sp>
        <p:nvSpPr>
          <p:cNvPr id="132" name="Google Shape;132;p17"/>
          <p:cNvSpPr/>
          <p:nvPr/>
        </p:nvSpPr>
        <p:spPr>
          <a:xfrm>
            <a:off x="2209983" y="2691251"/>
            <a:ext cx="2629200" cy="665100"/>
          </a:xfrm>
          <a:prstGeom prst="chevron">
            <a:avLst>
              <a:gd fmla="val 50000" name="adj"/>
            </a:avLst>
          </a:prstGeom>
          <a:solidFill>
            <a:srgbClr val="A72A1E"/>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Roboto"/>
                <a:ea typeface="Roboto"/>
                <a:cs typeface="Roboto"/>
                <a:sym typeface="Roboto"/>
              </a:rPr>
              <a:t>Identification of non affected areas</a:t>
            </a:r>
            <a:endParaRPr>
              <a:solidFill>
                <a:srgbClr val="FFFFFF"/>
              </a:solidFill>
              <a:latin typeface="Roboto"/>
              <a:ea typeface="Roboto"/>
              <a:cs typeface="Roboto"/>
              <a:sym typeface="Roboto"/>
            </a:endParaRPr>
          </a:p>
        </p:txBody>
      </p:sp>
      <p:sp>
        <p:nvSpPr>
          <p:cNvPr id="133" name="Google Shape;133;p17"/>
          <p:cNvSpPr/>
          <p:nvPr/>
        </p:nvSpPr>
        <p:spPr>
          <a:xfrm>
            <a:off x="2209983" y="3526295"/>
            <a:ext cx="2629200" cy="665100"/>
          </a:xfrm>
          <a:prstGeom prst="chevron">
            <a:avLst>
              <a:gd fmla="val 50000" name="adj"/>
            </a:avLst>
          </a:prstGeom>
          <a:solidFill>
            <a:srgbClr val="A72A1E"/>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Roboto"/>
                <a:ea typeface="Roboto"/>
                <a:cs typeface="Roboto"/>
                <a:sym typeface="Roboto"/>
              </a:rPr>
              <a:t>Selection of areas with demographic interest</a:t>
            </a:r>
            <a:endParaRPr>
              <a:solidFill>
                <a:srgbClr val="FFFFFF"/>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18"/>
          <p:cNvSpPr txBox="1"/>
          <p:nvPr>
            <p:ph idx="12" type="sldNum"/>
          </p:nvPr>
        </p:nvSpPr>
        <p:spPr>
          <a:xfrm>
            <a:off x="6873188" y="6373975"/>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9" name="Google Shape;139;p18"/>
          <p:cNvSpPr/>
          <p:nvPr/>
        </p:nvSpPr>
        <p:spPr>
          <a:xfrm>
            <a:off x="3382650" y="3005700"/>
            <a:ext cx="2378700" cy="846600"/>
          </a:xfrm>
          <a:prstGeom prst="homePlate">
            <a:avLst>
              <a:gd fmla="val 50000" name="adj"/>
            </a:avLst>
          </a:prstGeom>
          <a:solidFill>
            <a:srgbClr val="8020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Network Analysis</a:t>
            </a:r>
            <a:endParaRPr>
              <a:solidFill>
                <a:srgbClr val="FFFFFF"/>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39"/>
                                        </p:tgtEl>
                                        <p:attrNameLst>
                                          <p:attrName>style.visibility</p:attrName>
                                        </p:attrNameLst>
                                      </p:cBhvr>
                                      <p:to>
                                        <p:strVal val="visible"/>
                                      </p:to>
                                    </p:set>
                                    <p:anim calcmode="lin" valueType="num">
                                      <p:cBhvr additive="base">
                                        <p:cTn dur="1000"/>
                                        <p:tgtEl>
                                          <p:spTgt spid="139"/>
                                        </p:tgtEl>
                                        <p:attrNameLst>
                                          <p:attrName>ppt_w</p:attrName>
                                        </p:attrNameLst>
                                      </p:cBhvr>
                                      <p:tavLst>
                                        <p:tav fmla="" tm="0">
                                          <p:val>
                                            <p:strVal val="0"/>
                                          </p:val>
                                        </p:tav>
                                        <p:tav fmla="" tm="100000">
                                          <p:val>
                                            <p:strVal val="#ppt_w"/>
                                          </p:val>
                                        </p:tav>
                                      </p:tavLst>
                                    </p:anim>
                                    <p:anim calcmode="lin" valueType="num">
                                      <p:cBhvr additive="base">
                                        <p:cTn dur="1000"/>
                                        <p:tgtEl>
                                          <p:spTgt spid="139"/>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19"/>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45" name="Google Shape;145;p19"/>
          <p:cNvPicPr preferRelativeResize="0"/>
          <p:nvPr/>
        </p:nvPicPr>
        <p:blipFill>
          <a:blip r:embed="rId3">
            <a:alphaModFix/>
          </a:blip>
          <a:stretch>
            <a:fillRect/>
          </a:stretch>
        </p:blipFill>
        <p:spPr>
          <a:xfrm>
            <a:off x="152400" y="1565550"/>
            <a:ext cx="8839199" cy="4217175"/>
          </a:xfrm>
          <a:prstGeom prst="rect">
            <a:avLst/>
          </a:prstGeom>
          <a:noFill/>
          <a:ln>
            <a:noFill/>
          </a:ln>
        </p:spPr>
      </p:pic>
      <p:sp>
        <p:nvSpPr>
          <p:cNvPr id="146" name="Google Shape;146;p19"/>
          <p:cNvSpPr txBox="1"/>
          <p:nvPr/>
        </p:nvSpPr>
        <p:spPr>
          <a:xfrm>
            <a:off x="1711050" y="784625"/>
            <a:ext cx="57219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Previous Work</a:t>
            </a:r>
            <a:endParaRPr sz="3300"/>
          </a:p>
        </p:txBody>
      </p:sp>
      <p:sp>
        <p:nvSpPr>
          <p:cNvPr id="147" name="Google Shape;147;p19"/>
          <p:cNvSpPr txBox="1"/>
          <p:nvPr/>
        </p:nvSpPr>
        <p:spPr>
          <a:xfrm>
            <a:off x="277300" y="6154950"/>
            <a:ext cx="2452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Credit: Xena, Hong (2019)</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0"/>
          <p:cNvSpPr txBox="1"/>
          <p:nvPr>
            <p:ph idx="12" type="sldNum"/>
          </p:nvPr>
        </p:nvSpPr>
        <p:spPr>
          <a:xfrm>
            <a:off x="6873188" y="6373975"/>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53" name="Google Shape;153;p20"/>
          <p:cNvSpPr/>
          <p:nvPr/>
        </p:nvSpPr>
        <p:spPr>
          <a:xfrm>
            <a:off x="3172688" y="2348650"/>
            <a:ext cx="4011600" cy="1889100"/>
          </a:xfrm>
          <a:prstGeom prst="chevron">
            <a:avLst>
              <a:gd fmla="val 50000" name="adj"/>
            </a:avLst>
          </a:prstGeom>
          <a:solidFill>
            <a:srgbClr val="A72A1E"/>
          </a:solidFill>
          <a:ln>
            <a:noFill/>
          </a:ln>
        </p:spPr>
        <p:txBody>
          <a:bodyPr anchorCtr="0" anchor="ctr" bIns="91425" lIns="91425" spcFirstLastPara="1" rIns="91425" wrap="square" tIns="91425">
            <a:noAutofit/>
          </a:bodyPr>
          <a:lstStyle/>
          <a:p>
            <a:pPr indent="0" lvl="0" marL="914400" rtl="0" algn="l">
              <a:spcBef>
                <a:spcPts val="0"/>
              </a:spcBef>
              <a:spcAft>
                <a:spcPts val="0"/>
              </a:spcAft>
              <a:buNone/>
            </a:pPr>
            <a:r>
              <a:t/>
            </a:r>
            <a:endParaRPr>
              <a:solidFill>
                <a:srgbClr val="FFFFFF"/>
              </a:solidFill>
              <a:latin typeface="Roboto"/>
              <a:ea typeface="Roboto"/>
              <a:cs typeface="Roboto"/>
              <a:sym typeface="Roboto"/>
            </a:endParaRPr>
          </a:p>
        </p:txBody>
      </p:sp>
      <p:sp>
        <p:nvSpPr>
          <p:cNvPr id="154" name="Google Shape;154;p20"/>
          <p:cNvSpPr/>
          <p:nvPr/>
        </p:nvSpPr>
        <p:spPr>
          <a:xfrm>
            <a:off x="1959713" y="2865256"/>
            <a:ext cx="2013600" cy="855900"/>
          </a:xfrm>
          <a:prstGeom prst="homePlate">
            <a:avLst>
              <a:gd fmla="val 50000" name="adj"/>
            </a:avLst>
          </a:prstGeom>
          <a:solidFill>
            <a:srgbClr val="8020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Roboto"/>
                <a:ea typeface="Roboto"/>
                <a:cs typeface="Roboto"/>
                <a:sym typeface="Roboto"/>
              </a:rPr>
              <a:t>Network Analysis</a:t>
            </a:r>
            <a:endParaRPr>
              <a:solidFill>
                <a:srgbClr val="FFFFFF"/>
              </a:solidFill>
              <a:latin typeface="Roboto"/>
              <a:ea typeface="Roboto"/>
              <a:cs typeface="Roboto"/>
              <a:sym typeface="Roboto"/>
            </a:endParaRPr>
          </a:p>
        </p:txBody>
      </p:sp>
      <p:sp>
        <p:nvSpPr>
          <p:cNvPr id="155" name="Google Shape;155;p20"/>
          <p:cNvSpPr/>
          <p:nvPr/>
        </p:nvSpPr>
        <p:spPr>
          <a:xfrm>
            <a:off x="4052320" y="2555451"/>
            <a:ext cx="2629200" cy="665100"/>
          </a:xfrm>
          <a:prstGeom prst="chevron">
            <a:avLst>
              <a:gd fmla="val 50000" name="adj"/>
            </a:avLst>
          </a:prstGeom>
          <a:solidFill>
            <a:srgbClr val="A72A1E"/>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Roboto"/>
                <a:ea typeface="Roboto"/>
                <a:cs typeface="Roboto"/>
                <a:sym typeface="Roboto"/>
              </a:rPr>
              <a:t>Identification of not affected areas</a:t>
            </a:r>
            <a:endParaRPr>
              <a:solidFill>
                <a:srgbClr val="FFFFFF"/>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53"/>
                                        </p:tgtEl>
                                        <p:attrNameLst>
                                          <p:attrName>style.visibility</p:attrName>
                                        </p:attrNameLst>
                                      </p:cBhvr>
                                      <p:to>
                                        <p:strVal val="visible"/>
                                      </p:to>
                                    </p:set>
                                    <p:anim calcmode="lin" valueType="num">
                                      <p:cBhvr additive="base">
                                        <p:cTn dur="1000"/>
                                        <p:tgtEl>
                                          <p:spTgt spid="153"/>
                                        </p:tgtEl>
                                        <p:attrNameLst>
                                          <p:attrName>ppt_w</p:attrName>
                                        </p:attrNameLst>
                                      </p:cBhvr>
                                      <p:tavLst>
                                        <p:tav fmla="" tm="0">
                                          <p:val>
                                            <p:strVal val="0"/>
                                          </p:val>
                                        </p:tav>
                                        <p:tav fmla="" tm="100000">
                                          <p:val>
                                            <p:strVal val="#ppt_w"/>
                                          </p:val>
                                        </p:tav>
                                      </p:tavLst>
                                    </p:anim>
                                    <p:anim calcmode="lin" valueType="num">
                                      <p:cBhvr additive="base">
                                        <p:cTn dur="1000"/>
                                        <p:tgtEl>
                                          <p:spTgt spid="153"/>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55"/>
                                        </p:tgtEl>
                                        <p:attrNameLst>
                                          <p:attrName>style.visibility</p:attrName>
                                        </p:attrNameLst>
                                      </p:cBhvr>
                                      <p:to>
                                        <p:strVal val="visible"/>
                                      </p:to>
                                    </p:set>
                                    <p:anim calcmode="lin" valueType="num">
                                      <p:cBhvr additive="base">
                                        <p:cTn dur="1000"/>
                                        <p:tgtEl>
                                          <p:spTgt spid="155"/>
                                        </p:tgtEl>
                                        <p:attrNameLst>
                                          <p:attrName>ppt_w</p:attrName>
                                        </p:attrNameLst>
                                      </p:cBhvr>
                                      <p:tavLst>
                                        <p:tav fmla="" tm="0">
                                          <p:val>
                                            <p:strVal val="0"/>
                                          </p:val>
                                        </p:tav>
                                        <p:tav fmla="" tm="100000">
                                          <p:val>
                                            <p:strVal val="#ppt_w"/>
                                          </p:val>
                                        </p:tav>
                                      </p:tavLst>
                                    </p:anim>
                                    <p:anim calcmode="lin" valueType="num">
                                      <p:cBhvr additive="base">
                                        <p:cTn dur="1000"/>
                                        <p:tgtEl>
                                          <p:spTgt spid="15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1"/>
          <p:cNvSpPr txBox="1"/>
          <p:nvPr>
            <p:ph idx="12" type="sldNum"/>
          </p:nvPr>
        </p:nvSpPr>
        <p:spPr>
          <a:xfrm>
            <a:off x="6553200" y="635635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1" name="Google Shape;161;p21"/>
          <p:cNvSpPr txBox="1"/>
          <p:nvPr/>
        </p:nvSpPr>
        <p:spPr>
          <a:xfrm>
            <a:off x="87450" y="757725"/>
            <a:ext cx="89691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300"/>
              <a:t>Location Exclusions   </a:t>
            </a:r>
            <a:endParaRPr b="1" sz="3300"/>
          </a:p>
        </p:txBody>
      </p:sp>
      <p:pic>
        <p:nvPicPr>
          <p:cNvPr id="162" name="Google Shape;162;p21"/>
          <p:cNvPicPr preferRelativeResize="0"/>
          <p:nvPr/>
        </p:nvPicPr>
        <p:blipFill>
          <a:blip r:embed="rId3">
            <a:alphaModFix/>
          </a:blip>
          <a:stretch>
            <a:fillRect/>
          </a:stretch>
        </p:blipFill>
        <p:spPr>
          <a:xfrm>
            <a:off x="284913" y="1525825"/>
            <a:ext cx="8574177" cy="483051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NCStateU-horizontal-left-logo">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